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T Hoves" charset="1" panose="02000003020000060003"/>
      <p:regular r:id="rId16"/>
    </p:embeddedFont>
    <p:embeddedFont>
      <p:font typeface="Canva Sans Bold" charset="1" panose="020B0803030501040103"/>
      <p:regular r:id="rId17"/>
    </p:embeddedFont>
    <p:embeddedFont>
      <p:font typeface="Canva Sans" charset="1" panose="020B0503030501040103"/>
      <p:regular r:id="rId18"/>
    </p:embeddedFont>
    <p:embeddedFont>
      <p:font typeface="Cy Grotesk Key Bold" charset="1" panose="00000800000000000000"/>
      <p:regular r:id="rId19"/>
    </p:embeddedFont>
    <p:embeddedFont>
      <p:font typeface="Arimo Bold" charset="1" panose="020B0704020202020204"/>
      <p:regular r:id="rId20"/>
    </p:embeddedFont>
    <p:embeddedFont>
      <p:font typeface="Arimo" charset="1" panose="020B0604020202020204"/>
      <p:regular r:id="rId21"/>
    </p:embeddedFont>
    <p:embeddedFont>
      <p:font typeface="Inter" charset="1" panose="020B0502030000000004"/>
      <p:regular r:id="rId22"/>
    </p:embeddedFont>
    <p:embeddedFont>
      <p:font typeface="TT Hoves Bold" charset="1" panose="02000003020000060003"/>
      <p:regular r:id="rId23"/>
    </p:embeddedFont>
    <p:embeddedFont>
      <p:font typeface="Inter Bold" charset="1" panose="020B0802030000000004"/>
      <p:regular r:id="rId24"/>
    </p:embeddedFont>
    <p:embeddedFont>
      <p:font typeface="Canva Sans Italics" charset="1" panose="020B05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2.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30.png" Type="http://schemas.openxmlformats.org/officeDocument/2006/relationships/image"/><Relationship Id="rId20" Target="../media/image48.png" Type="http://schemas.openxmlformats.org/officeDocument/2006/relationships/image"/><Relationship Id="rId21" Target="../media/image49.svg" Type="http://schemas.openxmlformats.org/officeDocument/2006/relationships/image"/><Relationship Id="rId22" Target="../media/image50.png" Type="http://schemas.openxmlformats.org/officeDocument/2006/relationships/image"/><Relationship Id="rId23" Target="../media/image51.svg" Type="http://schemas.openxmlformats.org/officeDocument/2006/relationships/image"/><Relationship Id="rId24" Target="../media/image52.png" Type="http://schemas.openxmlformats.org/officeDocument/2006/relationships/image"/><Relationship Id="rId25" Target="../media/image53.svg" Type="http://schemas.openxmlformats.org/officeDocument/2006/relationships/image"/><Relationship Id="rId26" Target="../media/image54.png" Type="http://schemas.openxmlformats.org/officeDocument/2006/relationships/image"/><Relationship Id="rId27" Target="../media/image55.svg" Type="http://schemas.openxmlformats.org/officeDocument/2006/relationships/image"/><Relationship Id="rId28" Target="../media/image56.png" Type="http://schemas.openxmlformats.org/officeDocument/2006/relationships/image"/><Relationship Id="rId29" Target="../media/image57.svg" Type="http://schemas.openxmlformats.org/officeDocument/2006/relationships/image"/><Relationship Id="rId3" Target="../media/image31.svg" Type="http://schemas.openxmlformats.org/officeDocument/2006/relationships/image"/><Relationship Id="rId30" Target="../media/image58.png" Type="http://schemas.openxmlformats.org/officeDocument/2006/relationships/image"/><Relationship Id="rId31" Target="../media/image5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2.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2" Target="../media/image60.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70.jpeg" Type="http://schemas.openxmlformats.org/officeDocument/2006/relationships/image"/><Relationship Id="rId4" Target="../media/image71.jpe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6771">
            <a:off x="-2967805" y="294299"/>
            <a:ext cx="6731779" cy="4114800"/>
          </a:xfrm>
          <a:custGeom>
            <a:avLst/>
            <a:gdLst/>
            <a:ahLst/>
            <a:cxnLst/>
            <a:rect r="r" b="b" t="t" l="l"/>
            <a:pathLst>
              <a:path h="4114800" w="6731779">
                <a:moveTo>
                  <a:pt x="0" y="0"/>
                </a:moveTo>
                <a:lnTo>
                  <a:pt x="6731780" y="0"/>
                </a:lnTo>
                <a:lnTo>
                  <a:pt x="67317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03895">
            <a:off x="1206211" y="6732973"/>
            <a:ext cx="2456159" cy="2509485"/>
          </a:xfrm>
          <a:custGeom>
            <a:avLst/>
            <a:gdLst/>
            <a:ahLst/>
            <a:cxnLst/>
            <a:rect r="r" b="b" t="t" l="l"/>
            <a:pathLst>
              <a:path h="2509485" w="2456159">
                <a:moveTo>
                  <a:pt x="0" y="0"/>
                </a:moveTo>
                <a:lnTo>
                  <a:pt x="2456159" y="0"/>
                </a:lnTo>
                <a:lnTo>
                  <a:pt x="2456159" y="2509485"/>
                </a:lnTo>
                <a:lnTo>
                  <a:pt x="0" y="2509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70223" y="6147612"/>
            <a:ext cx="4180967" cy="4066940"/>
          </a:xfrm>
          <a:custGeom>
            <a:avLst/>
            <a:gdLst/>
            <a:ahLst/>
            <a:cxnLst/>
            <a:rect r="r" b="b" t="t" l="l"/>
            <a:pathLst>
              <a:path h="4066940" w="4180967">
                <a:moveTo>
                  <a:pt x="0" y="0"/>
                </a:moveTo>
                <a:lnTo>
                  <a:pt x="4180967" y="0"/>
                </a:lnTo>
                <a:lnTo>
                  <a:pt x="4180967" y="4066940"/>
                </a:lnTo>
                <a:lnTo>
                  <a:pt x="0" y="4066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54254" y="3093783"/>
            <a:ext cx="1878961" cy="1878961"/>
          </a:xfrm>
          <a:custGeom>
            <a:avLst/>
            <a:gdLst/>
            <a:ahLst/>
            <a:cxnLst/>
            <a:rect r="r" b="b" t="t" l="l"/>
            <a:pathLst>
              <a:path h="1878961" w="1878961">
                <a:moveTo>
                  <a:pt x="0" y="0"/>
                </a:moveTo>
                <a:lnTo>
                  <a:pt x="1878961" y="0"/>
                </a:lnTo>
                <a:lnTo>
                  <a:pt x="1878961" y="1878961"/>
                </a:lnTo>
                <a:lnTo>
                  <a:pt x="0" y="18789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849904" y="609801"/>
            <a:ext cx="4757111" cy="2594788"/>
          </a:xfrm>
          <a:custGeom>
            <a:avLst/>
            <a:gdLst/>
            <a:ahLst/>
            <a:cxnLst/>
            <a:rect r="r" b="b" t="t" l="l"/>
            <a:pathLst>
              <a:path h="2594788" w="4757111">
                <a:moveTo>
                  <a:pt x="0" y="0"/>
                </a:moveTo>
                <a:lnTo>
                  <a:pt x="4757111" y="0"/>
                </a:lnTo>
                <a:lnTo>
                  <a:pt x="4757111" y="2594787"/>
                </a:lnTo>
                <a:lnTo>
                  <a:pt x="0" y="25947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958042" y="7901990"/>
            <a:ext cx="5774053" cy="795021"/>
          </a:xfrm>
          <a:prstGeom prst="rect">
            <a:avLst/>
          </a:prstGeom>
        </p:spPr>
        <p:txBody>
          <a:bodyPr anchor="t" rtlCol="false" tIns="0" lIns="0" bIns="0" rIns="0">
            <a:spAutoFit/>
          </a:bodyPr>
          <a:lstStyle/>
          <a:p>
            <a:pPr algn="ctr" marL="0" indent="0" lvl="0">
              <a:lnSpc>
                <a:spcPts val="6579"/>
              </a:lnSpc>
              <a:spcBef>
                <a:spcPct val="0"/>
              </a:spcBef>
            </a:pPr>
            <a:r>
              <a:rPr lang="en-US" sz="4699">
                <a:solidFill>
                  <a:srgbClr val="000000"/>
                </a:solidFill>
                <a:latin typeface="TT Hoves"/>
                <a:ea typeface="TT Hoves"/>
                <a:cs typeface="TT Hoves"/>
                <a:sym typeface="TT Hoves"/>
              </a:rPr>
              <a:t>Mythic Giants</a:t>
            </a:r>
          </a:p>
        </p:txBody>
      </p:sp>
      <p:sp>
        <p:nvSpPr>
          <p:cNvPr name="TextBox 9" id="9"/>
          <p:cNvSpPr txBox="true"/>
          <p:nvPr/>
        </p:nvSpPr>
        <p:spPr>
          <a:xfrm rot="0">
            <a:off x="3059541" y="3195063"/>
            <a:ext cx="12168918" cy="1666875"/>
          </a:xfrm>
          <a:prstGeom prst="rect">
            <a:avLst/>
          </a:prstGeom>
        </p:spPr>
        <p:txBody>
          <a:bodyPr anchor="t" rtlCol="false" tIns="0" lIns="0" bIns="0" rIns="0">
            <a:spAutoFit/>
          </a:bodyPr>
          <a:lstStyle/>
          <a:p>
            <a:pPr algn="ctr">
              <a:lnSpc>
                <a:spcPts val="13105"/>
              </a:lnSpc>
            </a:pPr>
            <a:r>
              <a:rPr lang="en-US" sz="10921">
                <a:solidFill>
                  <a:srgbClr val="243037"/>
                </a:solidFill>
                <a:latin typeface="Canva Sans Bold"/>
                <a:ea typeface="Canva Sans Bold"/>
                <a:cs typeface="Canva Sans Bold"/>
                <a:sym typeface="Canva Sans Bold"/>
              </a:rPr>
              <a:t>Creator</a:t>
            </a:r>
          </a:p>
        </p:txBody>
      </p:sp>
      <p:sp>
        <p:nvSpPr>
          <p:cNvPr name="TextBox 10" id="10"/>
          <p:cNvSpPr txBox="true"/>
          <p:nvPr/>
        </p:nvSpPr>
        <p:spPr>
          <a:xfrm rot="0">
            <a:off x="6797787" y="4861938"/>
            <a:ext cx="3079140" cy="1609725"/>
          </a:xfrm>
          <a:prstGeom prst="rect">
            <a:avLst/>
          </a:prstGeom>
        </p:spPr>
        <p:txBody>
          <a:bodyPr anchor="t" rtlCol="false" tIns="0" lIns="0" bIns="0" rIns="0">
            <a:spAutoFit/>
          </a:bodyPr>
          <a:lstStyle/>
          <a:p>
            <a:pPr algn="l">
              <a:lnSpc>
                <a:spcPts val="12745"/>
              </a:lnSpc>
            </a:pPr>
            <a:r>
              <a:rPr lang="en-US" sz="10621">
                <a:solidFill>
                  <a:srgbClr val="E3613D"/>
                </a:solidFill>
                <a:latin typeface="Canva Sans Bold"/>
                <a:ea typeface="Canva Sans Bold"/>
                <a:cs typeface="Canva Sans Bold"/>
                <a:sym typeface="Canva Sans Bold"/>
              </a:rPr>
              <a:t>Link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99393">
            <a:off x="13427580" y="5206388"/>
            <a:ext cx="4416116" cy="4511995"/>
          </a:xfrm>
          <a:custGeom>
            <a:avLst/>
            <a:gdLst/>
            <a:ahLst/>
            <a:cxnLst/>
            <a:rect r="r" b="b" t="t" l="l"/>
            <a:pathLst>
              <a:path h="4511995" w="4416116">
                <a:moveTo>
                  <a:pt x="0" y="0"/>
                </a:moveTo>
                <a:lnTo>
                  <a:pt x="4416115" y="0"/>
                </a:lnTo>
                <a:lnTo>
                  <a:pt x="4416115" y="4511996"/>
                </a:lnTo>
                <a:lnTo>
                  <a:pt x="0" y="4511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0586">
            <a:off x="-653696" y="490983"/>
            <a:ext cx="5870432" cy="3588302"/>
          </a:xfrm>
          <a:custGeom>
            <a:avLst/>
            <a:gdLst/>
            <a:ahLst/>
            <a:cxnLst/>
            <a:rect r="r" b="b" t="t" l="l"/>
            <a:pathLst>
              <a:path h="3588302" w="5870432">
                <a:moveTo>
                  <a:pt x="0" y="0"/>
                </a:moveTo>
                <a:lnTo>
                  <a:pt x="5870432" y="0"/>
                </a:lnTo>
                <a:lnTo>
                  <a:pt x="5870432" y="3588301"/>
                </a:lnTo>
                <a:lnTo>
                  <a:pt x="0" y="3588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75091" y="3541777"/>
            <a:ext cx="7337818" cy="3222497"/>
          </a:xfrm>
          <a:prstGeom prst="rect">
            <a:avLst/>
          </a:prstGeom>
        </p:spPr>
        <p:txBody>
          <a:bodyPr anchor="t" rtlCol="false" tIns="0" lIns="0" bIns="0" rIns="0">
            <a:spAutoFit/>
          </a:bodyPr>
          <a:lstStyle/>
          <a:p>
            <a:pPr algn="ctr">
              <a:lnSpc>
                <a:spcPts val="12635"/>
              </a:lnSpc>
            </a:pPr>
            <a:r>
              <a:rPr lang="en-US" sz="10799">
                <a:solidFill>
                  <a:srgbClr val="F9F5E7"/>
                </a:solidFill>
                <a:latin typeface="Cy Grotesk Key Bold"/>
                <a:ea typeface="Cy Grotesk Key Bold"/>
                <a:cs typeface="Cy Grotesk Key Bold"/>
                <a:sym typeface="Cy Grotesk Key Bold"/>
              </a:rPr>
              <a:t>Thank You</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23350" y="4239905"/>
            <a:ext cx="10406477" cy="5683504"/>
            <a:chOff x="0" y="0"/>
            <a:chExt cx="1617202" cy="883236"/>
          </a:xfrm>
        </p:grpSpPr>
        <p:sp>
          <p:nvSpPr>
            <p:cNvPr name="Freeform 4" id="4"/>
            <p:cNvSpPr/>
            <p:nvPr/>
          </p:nvSpPr>
          <p:spPr>
            <a:xfrm flipH="false" flipV="false" rot="0">
              <a:off x="0" y="0"/>
              <a:ext cx="1617202" cy="883236"/>
            </a:xfrm>
            <a:custGeom>
              <a:avLst/>
              <a:gdLst/>
              <a:ahLst/>
              <a:cxnLst/>
              <a:rect r="r" b="b" t="t" l="l"/>
              <a:pathLst>
                <a:path h="883236" w="1617202">
                  <a:moveTo>
                    <a:pt x="37942" y="0"/>
                  </a:moveTo>
                  <a:lnTo>
                    <a:pt x="1579260" y="0"/>
                  </a:lnTo>
                  <a:cubicBezTo>
                    <a:pt x="1589323" y="0"/>
                    <a:pt x="1598974" y="3997"/>
                    <a:pt x="1606089" y="11113"/>
                  </a:cubicBezTo>
                  <a:cubicBezTo>
                    <a:pt x="1613204" y="18228"/>
                    <a:pt x="1617202" y="27879"/>
                    <a:pt x="1617202" y="37942"/>
                  </a:cubicBezTo>
                  <a:lnTo>
                    <a:pt x="1617202" y="845294"/>
                  </a:lnTo>
                  <a:cubicBezTo>
                    <a:pt x="1617202" y="855357"/>
                    <a:pt x="1613204" y="865008"/>
                    <a:pt x="1606089" y="872123"/>
                  </a:cubicBezTo>
                  <a:cubicBezTo>
                    <a:pt x="1598974" y="879238"/>
                    <a:pt x="1589323" y="883236"/>
                    <a:pt x="1579260" y="883236"/>
                  </a:cubicBezTo>
                  <a:lnTo>
                    <a:pt x="37942" y="883236"/>
                  </a:lnTo>
                  <a:cubicBezTo>
                    <a:pt x="27879" y="883236"/>
                    <a:pt x="18228" y="879238"/>
                    <a:pt x="11113" y="872123"/>
                  </a:cubicBezTo>
                  <a:cubicBezTo>
                    <a:pt x="3997" y="865008"/>
                    <a:pt x="0" y="855357"/>
                    <a:pt x="0" y="845294"/>
                  </a:cubicBezTo>
                  <a:lnTo>
                    <a:pt x="0" y="37942"/>
                  </a:lnTo>
                  <a:cubicBezTo>
                    <a:pt x="0" y="27879"/>
                    <a:pt x="3997" y="18228"/>
                    <a:pt x="11113" y="11113"/>
                  </a:cubicBezTo>
                  <a:cubicBezTo>
                    <a:pt x="18228" y="3997"/>
                    <a:pt x="27879" y="0"/>
                    <a:pt x="37942" y="0"/>
                  </a:cubicBezTo>
                  <a:close/>
                </a:path>
              </a:pathLst>
            </a:custGeom>
            <a:solidFill>
              <a:srgbClr val="FFFFFF"/>
            </a:solidFill>
            <a:ln w="28575" cap="rnd">
              <a:solidFill>
                <a:srgbClr val="000000"/>
              </a:solidFill>
              <a:prstDash val="solid"/>
              <a:round/>
            </a:ln>
          </p:spPr>
        </p:sp>
        <p:sp>
          <p:nvSpPr>
            <p:cNvPr name="TextBox 5" id="5"/>
            <p:cNvSpPr txBox="true"/>
            <p:nvPr/>
          </p:nvSpPr>
          <p:spPr>
            <a:xfrm>
              <a:off x="0" y="0"/>
              <a:ext cx="1617202" cy="883236"/>
            </a:xfrm>
            <a:prstGeom prst="rect">
              <a:avLst/>
            </a:prstGeom>
          </p:spPr>
          <p:txBody>
            <a:bodyPr anchor="ctr" rtlCol="false" tIns="50800" lIns="50800" bIns="50800" rIns="50800"/>
            <a:lstStyle/>
            <a:p>
              <a:pPr algn="ctr">
                <a:lnSpc>
                  <a:spcPts val="2851"/>
                </a:lnSpc>
              </a:pPr>
            </a:p>
          </p:txBody>
        </p:sp>
      </p:grpSp>
      <p:sp>
        <p:nvSpPr>
          <p:cNvPr name="Freeform 6" id="6"/>
          <p:cNvSpPr/>
          <p:nvPr/>
        </p:nvSpPr>
        <p:spPr>
          <a:xfrm flipH="false" flipV="false" rot="0">
            <a:off x="12629369" y="2839262"/>
            <a:ext cx="4629931" cy="4427372"/>
          </a:xfrm>
          <a:custGeom>
            <a:avLst/>
            <a:gdLst/>
            <a:ahLst/>
            <a:cxnLst/>
            <a:rect r="r" b="b" t="t" l="l"/>
            <a:pathLst>
              <a:path h="4427372" w="4629931">
                <a:moveTo>
                  <a:pt x="0" y="0"/>
                </a:moveTo>
                <a:lnTo>
                  <a:pt x="4629931" y="0"/>
                </a:lnTo>
                <a:lnTo>
                  <a:pt x="4629931" y="4427372"/>
                </a:lnTo>
                <a:lnTo>
                  <a:pt x="0" y="4427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00129" y="4782581"/>
            <a:ext cx="12425733" cy="4351079"/>
          </a:xfrm>
          <a:prstGeom prst="rect">
            <a:avLst/>
          </a:prstGeom>
        </p:spPr>
        <p:txBody>
          <a:bodyPr anchor="t" rtlCol="false" tIns="0" lIns="0" bIns="0" rIns="0">
            <a:spAutoFit/>
          </a:bodyPr>
          <a:lstStyle/>
          <a:p>
            <a:pPr algn="l" marL="1068200" indent="-534100" lvl="1">
              <a:lnSpc>
                <a:spcPts val="6926"/>
              </a:lnSpc>
              <a:buFont typeface="Arial"/>
              <a:buChar char="•"/>
            </a:pPr>
            <a:r>
              <a:rPr lang="en-US" sz="4947">
                <a:solidFill>
                  <a:srgbClr val="000000"/>
                </a:solidFill>
                <a:latin typeface="TT Hoves"/>
                <a:ea typeface="TT Hoves"/>
                <a:cs typeface="TT Hoves"/>
                <a:sym typeface="TT Hoves"/>
              </a:rPr>
              <a:t>Streamlined Collaboration</a:t>
            </a:r>
          </a:p>
          <a:p>
            <a:pPr algn="l" marL="1068200" indent="-534100" lvl="1">
              <a:lnSpc>
                <a:spcPts val="6926"/>
              </a:lnSpc>
              <a:buFont typeface="Arial"/>
              <a:buChar char="•"/>
            </a:pPr>
            <a:r>
              <a:rPr lang="en-US" sz="4947">
                <a:solidFill>
                  <a:srgbClr val="000000"/>
                </a:solidFill>
                <a:latin typeface="TT Hoves"/>
                <a:ea typeface="TT Hoves"/>
                <a:cs typeface="TT Hoves"/>
                <a:sym typeface="TT Hoves"/>
              </a:rPr>
              <a:t>Data-Driven Matchmaking</a:t>
            </a:r>
          </a:p>
          <a:p>
            <a:pPr algn="l" marL="1068200" indent="-534100" lvl="1">
              <a:lnSpc>
                <a:spcPts val="6926"/>
              </a:lnSpc>
              <a:buFont typeface="Arial"/>
              <a:buChar char="•"/>
            </a:pPr>
            <a:r>
              <a:rPr lang="en-US" sz="4947">
                <a:solidFill>
                  <a:srgbClr val="000000"/>
                </a:solidFill>
                <a:latin typeface="TT Hoves"/>
                <a:ea typeface="TT Hoves"/>
                <a:cs typeface="TT Hoves"/>
                <a:sym typeface="TT Hoves"/>
              </a:rPr>
              <a:t>Pricing Suggestions</a:t>
            </a:r>
          </a:p>
          <a:p>
            <a:pPr algn="l" marL="1068200" indent="-534100" lvl="1">
              <a:lnSpc>
                <a:spcPts val="6926"/>
              </a:lnSpc>
              <a:buFont typeface="Arial"/>
              <a:buChar char="•"/>
            </a:pPr>
            <a:r>
              <a:rPr lang="en-US" sz="4947">
                <a:solidFill>
                  <a:srgbClr val="000000"/>
                </a:solidFill>
                <a:latin typeface="TT Hoves"/>
                <a:ea typeface="TT Hoves"/>
                <a:cs typeface="TT Hoves"/>
                <a:sym typeface="TT Hoves"/>
              </a:rPr>
              <a:t>Smart Campaign Analytics</a:t>
            </a:r>
          </a:p>
          <a:p>
            <a:pPr algn="l" marL="1068200" indent="-534100" lvl="1">
              <a:lnSpc>
                <a:spcPts val="6926"/>
              </a:lnSpc>
              <a:buFont typeface="Arial"/>
              <a:buChar char="•"/>
            </a:pPr>
            <a:r>
              <a:rPr lang="en-US" sz="4947">
                <a:solidFill>
                  <a:srgbClr val="000000"/>
                </a:solidFill>
                <a:latin typeface="TT Hoves"/>
                <a:ea typeface="TT Hoves"/>
                <a:cs typeface="TT Hoves"/>
                <a:sym typeface="TT Hoves"/>
              </a:rPr>
              <a:t>Audience Authenticity Check</a:t>
            </a:r>
          </a:p>
        </p:txBody>
      </p:sp>
      <p:sp>
        <p:nvSpPr>
          <p:cNvPr name="TextBox 8" id="8"/>
          <p:cNvSpPr txBox="true"/>
          <p:nvPr/>
        </p:nvSpPr>
        <p:spPr>
          <a:xfrm rot="0">
            <a:off x="823350" y="2518360"/>
            <a:ext cx="10047318" cy="1393495"/>
          </a:xfrm>
          <a:prstGeom prst="rect">
            <a:avLst/>
          </a:prstGeom>
        </p:spPr>
        <p:txBody>
          <a:bodyPr anchor="t" rtlCol="false" tIns="0" lIns="0" bIns="0" rIns="0">
            <a:spAutoFit/>
          </a:bodyPr>
          <a:lstStyle/>
          <a:p>
            <a:pPr algn="l">
              <a:lnSpc>
                <a:spcPts val="5618"/>
              </a:lnSpc>
            </a:pPr>
            <a:r>
              <a:rPr lang="en-US" sz="4012">
                <a:solidFill>
                  <a:srgbClr val="000000"/>
                </a:solidFill>
                <a:latin typeface="Canva Sans"/>
                <a:ea typeface="Canva Sans"/>
                <a:cs typeface="Canva Sans"/>
                <a:sym typeface="Canva Sans"/>
              </a:rPr>
              <a:t>CreatorLink - </a:t>
            </a:r>
          </a:p>
          <a:p>
            <a:pPr algn="l">
              <a:lnSpc>
                <a:spcPts val="5618"/>
              </a:lnSpc>
            </a:pPr>
            <a:r>
              <a:rPr lang="en-US" sz="4012">
                <a:solidFill>
                  <a:srgbClr val="000000"/>
                </a:solidFill>
                <a:latin typeface="Canva Sans"/>
                <a:ea typeface="Canva Sans"/>
                <a:cs typeface="Canva Sans"/>
                <a:sym typeface="Canva Sans"/>
              </a:rPr>
              <a:t>A revolutionary social outreach platform</a:t>
            </a:r>
          </a:p>
        </p:txBody>
      </p:sp>
      <p:sp>
        <p:nvSpPr>
          <p:cNvPr name="TextBox 9" id="9"/>
          <p:cNvSpPr txBox="true"/>
          <p:nvPr/>
        </p:nvSpPr>
        <p:spPr>
          <a:xfrm rot="0">
            <a:off x="823350" y="579558"/>
            <a:ext cx="9430052" cy="1686222"/>
          </a:xfrm>
          <a:prstGeom prst="rect">
            <a:avLst/>
          </a:prstGeom>
        </p:spPr>
        <p:txBody>
          <a:bodyPr anchor="t" rtlCol="false" tIns="0" lIns="0" bIns="0" rIns="0">
            <a:spAutoFit/>
          </a:bodyPr>
          <a:lstStyle/>
          <a:p>
            <a:pPr algn="l">
              <a:lnSpc>
                <a:spcPts val="13351"/>
              </a:lnSpc>
            </a:pPr>
            <a:r>
              <a:rPr lang="en-US" sz="11125">
                <a:solidFill>
                  <a:srgbClr val="E3613D"/>
                </a:solidFill>
                <a:latin typeface="Cy Grotesk Key Bold"/>
                <a:ea typeface="Cy Grotesk Key Bold"/>
                <a:cs typeface="Cy Grotesk Key Bold"/>
                <a:sym typeface="Cy Grotesk Key Bold"/>
              </a:rPr>
              <a:t>Introduction</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860078" y="754407"/>
            <a:ext cx="14567843" cy="8778187"/>
            <a:chOff x="0" y="0"/>
            <a:chExt cx="3653200" cy="2201319"/>
          </a:xfrm>
        </p:grpSpPr>
        <p:sp>
          <p:nvSpPr>
            <p:cNvPr name="Freeform 4" id="4"/>
            <p:cNvSpPr/>
            <p:nvPr/>
          </p:nvSpPr>
          <p:spPr>
            <a:xfrm flipH="false" flipV="false" rot="0">
              <a:off x="0" y="0"/>
              <a:ext cx="3653199" cy="2201319"/>
            </a:xfrm>
            <a:custGeom>
              <a:avLst/>
              <a:gdLst/>
              <a:ahLst/>
              <a:cxnLst/>
              <a:rect r="r" b="b" t="t" l="l"/>
              <a:pathLst>
                <a:path h="2201319" w="3653199">
                  <a:moveTo>
                    <a:pt x="27103" y="0"/>
                  </a:moveTo>
                  <a:lnTo>
                    <a:pt x="3626096" y="0"/>
                  </a:lnTo>
                  <a:cubicBezTo>
                    <a:pt x="3633284" y="0"/>
                    <a:pt x="3640178" y="2856"/>
                    <a:pt x="3645261" y="7938"/>
                  </a:cubicBezTo>
                  <a:cubicBezTo>
                    <a:pt x="3650344" y="13021"/>
                    <a:pt x="3653199" y="19915"/>
                    <a:pt x="3653199" y="27103"/>
                  </a:cubicBezTo>
                  <a:lnTo>
                    <a:pt x="3653199" y="2174216"/>
                  </a:lnTo>
                  <a:cubicBezTo>
                    <a:pt x="3653199" y="2181404"/>
                    <a:pt x="3650344" y="2188298"/>
                    <a:pt x="3645261" y="2193380"/>
                  </a:cubicBezTo>
                  <a:cubicBezTo>
                    <a:pt x="3640178" y="2198463"/>
                    <a:pt x="3633284" y="2201319"/>
                    <a:pt x="3626096" y="2201319"/>
                  </a:cubicBezTo>
                  <a:lnTo>
                    <a:pt x="27103" y="2201319"/>
                  </a:lnTo>
                  <a:cubicBezTo>
                    <a:pt x="19915" y="2201319"/>
                    <a:pt x="13021" y="2198463"/>
                    <a:pt x="7938" y="2193380"/>
                  </a:cubicBezTo>
                  <a:cubicBezTo>
                    <a:pt x="2856" y="2188298"/>
                    <a:pt x="0" y="2181404"/>
                    <a:pt x="0" y="2174216"/>
                  </a:cubicBezTo>
                  <a:lnTo>
                    <a:pt x="0" y="27103"/>
                  </a:lnTo>
                  <a:cubicBezTo>
                    <a:pt x="0" y="19915"/>
                    <a:pt x="2856" y="13021"/>
                    <a:pt x="7938" y="7938"/>
                  </a:cubicBezTo>
                  <a:cubicBezTo>
                    <a:pt x="13021" y="2856"/>
                    <a:pt x="19915" y="0"/>
                    <a:pt x="27103" y="0"/>
                  </a:cubicBezTo>
                  <a:close/>
                </a:path>
              </a:pathLst>
            </a:custGeom>
            <a:solidFill>
              <a:srgbClr val="F0BA40"/>
            </a:solidFill>
            <a:ln w="38100" cap="rnd">
              <a:solidFill>
                <a:srgbClr val="243037"/>
              </a:solidFill>
              <a:prstDash val="solid"/>
              <a:round/>
            </a:ln>
          </p:spPr>
        </p:sp>
        <p:sp>
          <p:nvSpPr>
            <p:cNvPr name="TextBox 5" id="5"/>
            <p:cNvSpPr txBox="true"/>
            <p:nvPr/>
          </p:nvSpPr>
          <p:spPr>
            <a:xfrm>
              <a:off x="0" y="-38100"/>
              <a:ext cx="3653200" cy="223941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45468">
            <a:off x="-1626010" y="6652580"/>
            <a:ext cx="5309419" cy="4114800"/>
          </a:xfrm>
          <a:custGeom>
            <a:avLst/>
            <a:gdLst/>
            <a:ahLst/>
            <a:cxnLst/>
            <a:rect r="r" b="b" t="t" l="l"/>
            <a:pathLst>
              <a:path h="4114800" w="5309419">
                <a:moveTo>
                  <a:pt x="0" y="0"/>
                </a:moveTo>
                <a:lnTo>
                  <a:pt x="5309420" y="0"/>
                </a:lnTo>
                <a:lnTo>
                  <a:pt x="53094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167984">
            <a:off x="14344965" y="131048"/>
            <a:ext cx="5453480" cy="3585663"/>
          </a:xfrm>
          <a:custGeom>
            <a:avLst/>
            <a:gdLst/>
            <a:ahLst/>
            <a:cxnLst/>
            <a:rect r="r" b="b" t="t" l="l"/>
            <a:pathLst>
              <a:path h="3585663" w="5453480">
                <a:moveTo>
                  <a:pt x="5453479" y="0"/>
                </a:moveTo>
                <a:lnTo>
                  <a:pt x="0" y="0"/>
                </a:lnTo>
                <a:lnTo>
                  <a:pt x="0" y="3585663"/>
                </a:lnTo>
                <a:lnTo>
                  <a:pt x="5453479" y="3585663"/>
                </a:lnTo>
                <a:lnTo>
                  <a:pt x="545347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633745" y="2678022"/>
            <a:ext cx="11020511" cy="6031958"/>
          </a:xfrm>
          <a:prstGeom prst="rect">
            <a:avLst/>
          </a:prstGeom>
        </p:spPr>
        <p:txBody>
          <a:bodyPr anchor="t" rtlCol="false" tIns="0" lIns="0" bIns="0" rIns="0">
            <a:spAutoFit/>
          </a:bodyPr>
          <a:lstStyle/>
          <a:p>
            <a:pPr algn="ctr">
              <a:lnSpc>
                <a:spcPts val="6034"/>
              </a:lnSpc>
            </a:pPr>
            <a:r>
              <a:rPr lang="en-US" sz="4310">
                <a:solidFill>
                  <a:srgbClr val="243037"/>
                </a:solidFill>
                <a:latin typeface="TT Hoves"/>
                <a:ea typeface="TT Hoves"/>
                <a:cs typeface="TT Hoves"/>
                <a:sym typeface="TT Hoves"/>
              </a:rPr>
              <a:t>Being an influencer is a popular career option among the youth today. It is a diverse field with various niches for creative individuals. It also provides a unique opportunity for advertising products and businesses through targeted ads. As such, there is a necessity for a platform that connects creators to prospective advertising clients.</a:t>
            </a:r>
          </a:p>
        </p:txBody>
      </p:sp>
      <p:sp>
        <p:nvSpPr>
          <p:cNvPr name="TextBox 9" id="9"/>
          <p:cNvSpPr txBox="true"/>
          <p:nvPr/>
        </p:nvSpPr>
        <p:spPr>
          <a:xfrm rot="0">
            <a:off x="4545479" y="1028700"/>
            <a:ext cx="9197042" cy="1009650"/>
          </a:xfrm>
          <a:prstGeom prst="rect">
            <a:avLst/>
          </a:prstGeom>
        </p:spPr>
        <p:txBody>
          <a:bodyPr anchor="t" rtlCol="false" tIns="0" lIns="0" bIns="0" rIns="0">
            <a:spAutoFit/>
          </a:bodyPr>
          <a:lstStyle/>
          <a:p>
            <a:pPr algn="ctr">
              <a:lnSpc>
                <a:spcPts val="7977"/>
              </a:lnSpc>
            </a:pPr>
            <a:r>
              <a:rPr lang="en-US" sz="6647">
                <a:solidFill>
                  <a:srgbClr val="243037"/>
                </a:solidFill>
                <a:latin typeface="Cy Grotesk Key Bold"/>
                <a:ea typeface="Cy Grotesk Key Bold"/>
                <a:cs typeface="Cy Grotesk Key Bold"/>
                <a:sym typeface="Cy Grotesk Key Bold"/>
              </a:rPr>
              <a:t>Problem Statement</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1860078" y="1643160"/>
            <a:ext cx="14567843" cy="7823690"/>
            <a:chOff x="0" y="0"/>
            <a:chExt cx="3653200" cy="1961958"/>
          </a:xfrm>
        </p:grpSpPr>
        <p:sp>
          <p:nvSpPr>
            <p:cNvPr name="Freeform 3" id="3"/>
            <p:cNvSpPr/>
            <p:nvPr/>
          </p:nvSpPr>
          <p:spPr>
            <a:xfrm flipH="false" flipV="false" rot="0">
              <a:off x="0" y="0"/>
              <a:ext cx="3653199" cy="1961958"/>
            </a:xfrm>
            <a:custGeom>
              <a:avLst/>
              <a:gdLst/>
              <a:ahLst/>
              <a:cxnLst/>
              <a:rect r="r" b="b" t="t" l="l"/>
              <a:pathLst>
                <a:path h="1961958" w="3653199">
                  <a:moveTo>
                    <a:pt x="27103" y="0"/>
                  </a:moveTo>
                  <a:lnTo>
                    <a:pt x="3626096" y="0"/>
                  </a:lnTo>
                  <a:cubicBezTo>
                    <a:pt x="3633284" y="0"/>
                    <a:pt x="3640178" y="2856"/>
                    <a:pt x="3645261" y="7938"/>
                  </a:cubicBezTo>
                  <a:cubicBezTo>
                    <a:pt x="3650344" y="13021"/>
                    <a:pt x="3653199" y="19915"/>
                    <a:pt x="3653199" y="27103"/>
                  </a:cubicBezTo>
                  <a:lnTo>
                    <a:pt x="3653199" y="1934855"/>
                  </a:lnTo>
                  <a:cubicBezTo>
                    <a:pt x="3653199" y="1942043"/>
                    <a:pt x="3650344" y="1948937"/>
                    <a:pt x="3645261" y="1954020"/>
                  </a:cubicBezTo>
                  <a:cubicBezTo>
                    <a:pt x="3640178" y="1959103"/>
                    <a:pt x="3633284" y="1961958"/>
                    <a:pt x="3626096" y="1961958"/>
                  </a:cubicBezTo>
                  <a:lnTo>
                    <a:pt x="27103" y="1961958"/>
                  </a:lnTo>
                  <a:cubicBezTo>
                    <a:pt x="19915" y="1961958"/>
                    <a:pt x="13021" y="1959103"/>
                    <a:pt x="7938" y="1954020"/>
                  </a:cubicBezTo>
                  <a:cubicBezTo>
                    <a:pt x="2856" y="1948937"/>
                    <a:pt x="0" y="1942043"/>
                    <a:pt x="0" y="1934855"/>
                  </a:cubicBezTo>
                  <a:lnTo>
                    <a:pt x="0" y="27103"/>
                  </a:lnTo>
                  <a:cubicBezTo>
                    <a:pt x="0" y="19915"/>
                    <a:pt x="2856" y="13021"/>
                    <a:pt x="7938" y="7938"/>
                  </a:cubicBezTo>
                  <a:cubicBezTo>
                    <a:pt x="13021" y="2856"/>
                    <a:pt x="19915" y="0"/>
                    <a:pt x="27103" y="0"/>
                  </a:cubicBezTo>
                  <a:close/>
                </a:path>
              </a:pathLst>
            </a:custGeom>
            <a:solidFill>
              <a:srgbClr val="F9F5E7"/>
            </a:solidFill>
            <a:ln w="38100" cap="rnd">
              <a:solidFill>
                <a:srgbClr val="243037"/>
              </a:solidFill>
              <a:prstDash val="solid"/>
              <a:round/>
            </a:ln>
          </p:spPr>
        </p:sp>
        <p:sp>
          <p:nvSpPr>
            <p:cNvPr name="TextBox 4" id="4"/>
            <p:cNvSpPr txBox="true"/>
            <p:nvPr/>
          </p:nvSpPr>
          <p:spPr>
            <a:xfrm>
              <a:off x="0" y="-38100"/>
              <a:ext cx="3653200" cy="20000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3854">
            <a:off x="15326163" y="261729"/>
            <a:ext cx="3866274" cy="6858136"/>
          </a:xfrm>
          <a:custGeom>
            <a:avLst/>
            <a:gdLst/>
            <a:ahLst/>
            <a:cxnLst/>
            <a:rect r="r" b="b" t="t" l="l"/>
            <a:pathLst>
              <a:path h="6858136" w="3866274">
                <a:moveTo>
                  <a:pt x="0" y="0"/>
                </a:moveTo>
                <a:lnTo>
                  <a:pt x="3866274" y="0"/>
                </a:lnTo>
                <a:lnTo>
                  <a:pt x="3866274" y="6858136"/>
                </a:lnTo>
                <a:lnTo>
                  <a:pt x="0" y="6858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2346">
            <a:off x="-1625752" y="7157846"/>
            <a:ext cx="4638073" cy="3188675"/>
          </a:xfrm>
          <a:custGeom>
            <a:avLst/>
            <a:gdLst/>
            <a:ahLst/>
            <a:cxnLst/>
            <a:rect r="r" b="b" t="t" l="l"/>
            <a:pathLst>
              <a:path h="3188675" w="4638073">
                <a:moveTo>
                  <a:pt x="0" y="0"/>
                </a:moveTo>
                <a:lnTo>
                  <a:pt x="4638073" y="0"/>
                </a:lnTo>
                <a:lnTo>
                  <a:pt x="4638073" y="3188675"/>
                </a:lnTo>
                <a:lnTo>
                  <a:pt x="0" y="3188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78799" y="2056310"/>
            <a:ext cx="11930401" cy="8230690"/>
          </a:xfrm>
          <a:prstGeom prst="rect">
            <a:avLst/>
          </a:prstGeom>
        </p:spPr>
        <p:txBody>
          <a:bodyPr anchor="t" rtlCol="false" tIns="0" lIns="0" bIns="0" rIns="0">
            <a:spAutoFit/>
          </a:bodyPr>
          <a:lstStyle/>
          <a:p>
            <a:pPr algn="ctr">
              <a:lnSpc>
                <a:spcPts val="3614"/>
              </a:lnSpc>
            </a:pPr>
            <a:r>
              <a:rPr lang="en-US" sz="2582">
                <a:solidFill>
                  <a:srgbClr val="243037"/>
                </a:solidFill>
                <a:latin typeface="Arimo Bold"/>
                <a:ea typeface="Arimo Bold"/>
                <a:cs typeface="Arimo Bold"/>
                <a:sym typeface="Arimo Bold"/>
              </a:rPr>
              <a:t>CreatorLink </a:t>
            </a:r>
            <a:r>
              <a:rPr lang="en-US" sz="2582">
                <a:solidFill>
                  <a:srgbClr val="243037"/>
                </a:solidFill>
                <a:latin typeface="Arimo"/>
                <a:ea typeface="Arimo"/>
                <a:cs typeface="Arimo"/>
                <a:sym typeface="Arimo"/>
              </a:rPr>
              <a:t>is a unique </a:t>
            </a:r>
            <a:r>
              <a:rPr lang="en-US" sz="2582">
                <a:solidFill>
                  <a:srgbClr val="243037"/>
                </a:solidFill>
                <a:latin typeface="Arimo Bold"/>
                <a:ea typeface="Arimo Bold"/>
                <a:cs typeface="Arimo Bold"/>
                <a:sym typeface="Arimo Bold"/>
              </a:rPr>
              <a:t>social platform</a:t>
            </a:r>
            <a:r>
              <a:rPr lang="en-US" sz="2582">
                <a:solidFill>
                  <a:srgbClr val="243037"/>
                </a:solidFill>
                <a:latin typeface="Arimo"/>
                <a:ea typeface="Arimo"/>
                <a:cs typeface="Arimo"/>
                <a:sym typeface="Arimo"/>
              </a:rPr>
              <a:t> that </a:t>
            </a:r>
            <a:r>
              <a:rPr lang="en-US" sz="2582">
                <a:solidFill>
                  <a:srgbClr val="243037"/>
                </a:solidFill>
                <a:latin typeface="Arimo Bold"/>
                <a:ea typeface="Arimo Bold"/>
                <a:cs typeface="Arimo Bold"/>
                <a:sym typeface="Arimo Bold"/>
              </a:rPr>
              <a:t>connects content creators with potential advertisers</a:t>
            </a:r>
            <a:r>
              <a:rPr lang="en-US" sz="2582">
                <a:solidFill>
                  <a:srgbClr val="243037"/>
                </a:solidFill>
                <a:latin typeface="Arimo"/>
                <a:ea typeface="Arimo"/>
                <a:cs typeface="Arimo"/>
                <a:sym typeface="Arimo"/>
              </a:rPr>
              <a:t>, streamlining the process of forming effective partnerships. The platform categorizes influencers based on audience size, content niche, platform presence, engagement metrics, and more, allowing advertisers to discover the most </a:t>
            </a:r>
            <a:r>
              <a:rPr lang="en-US" sz="2582">
                <a:solidFill>
                  <a:srgbClr val="243037"/>
                </a:solidFill>
                <a:latin typeface="Arimo Bold"/>
                <a:ea typeface="Arimo Bold"/>
                <a:cs typeface="Arimo Bold"/>
                <a:sym typeface="Arimo Bold"/>
              </a:rPr>
              <a:t>suitable</a:t>
            </a:r>
            <a:r>
              <a:rPr lang="en-US" sz="2582">
                <a:solidFill>
                  <a:srgbClr val="243037"/>
                </a:solidFill>
                <a:latin typeface="Arimo"/>
                <a:ea typeface="Arimo"/>
                <a:cs typeface="Arimo"/>
                <a:sym typeface="Arimo"/>
              </a:rPr>
              <a:t> creators for their campaigns. Advertisers can filter and select creators based on </a:t>
            </a:r>
            <a:r>
              <a:rPr lang="en-US" sz="2582">
                <a:solidFill>
                  <a:srgbClr val="243037"/>
                </a:solidFill>
                <a:latin typeface="Arimo Bold"/>
                <a:ea typeface="Arimo Bold"/>
                <a:cs typeface="Arimo Bold"/>
                <a:sym typeface="Arimo Bold"/>
              </a:rPr>
              <a:t>data-driven insights</a:t>
            </a:r>
            <a:r>
              <a:rPr lang="en-US" sz="2582">
                <a:solidFill>
                  <a:srgbClr val="243037"/>
                </a:solidFill>
                <a:latin typeface="Arimo"/>
                <a:ea typeface="Arimo"/>
                <a:cs typeface="Arimo"/>
                <a:sym typeface="Arimo"/>
              </a:rPr>
              <a:t> such as audience engagement, content relevance, reach, and campaign goals. This enables advertisers to create more </a:t>
            </a:r>
            <a:r>
              <a:rPr lang="en-US" sz="2582">
                <a:solidFill>
                  <a:srgbClr val="243037"/>
                </a:solidFill>
                <a:latin typeface="Arimo Bold"/>
                <a:ea typeface="Arimo Bold"/>
                <a:cs typeface="Arimo Bold"/>
                <a:sym typeface="Arimo Bold"/>
              </a:rPr>
              <a:t>personalized and effective advertising</a:t>
            </a:r>
            <a:r>
              <a:rPr lang="en-US" sz="2582">
                <a:solidFill>
                  <a:srgbClr val="243037"/>
                </a:solidFill>
                <a:latin typeface="Arimo"/>
                <a:ea typeface="Arimo"/>
                <a:cs typeface="Arimo"/>
                <a:sym typeface="Arimo"/>
              </a:rPr>
              <a:t> campaigns that resonate with their target audience.</a:t>
            </a:r>
          </a:p>
          <a:p>
            <a:pPr algn="ctr">
              <a:lnSpc>
                <a:spcPts val="3614"/>
              </a:lnSpc>
            </a:pPr>
          </a:p>
          <a:p>
            <a:pPr algn="ctr">
              <a:lnSpc>
                <a:spcPts val="3614"/>
              </a:lnSpc>
            </a:pPr>
            <a:r>
              <a:rPr lang="en-US" sz="2582">
                <a:solidFill>
                  <a:srgbClr val="243037"/>
                </a:solidFill>
                <a:latin typeface="Arimo"/>
                <a:ea typeface="Arimo"/>
                <a:cs typeface="Arimo"/>
                <a:sym typeface="Arimo"/>
              </a:rPr>
              <a:t>Additionally, CreatorLink provides </a:t>
            </a:r>
            <a:r>
              <a:rPr lang="en-US" sz="2582">
                <a:solidFill>
                  <a:srgbClr val="243037"/>
                </a:solidFill>
                <a:latin typeface="Arimo Bold"/>
                <a:ea typeface="Arimo Bold"/>
                <a:cs typeface="Arimo Bold"/>
                <a:sym typeface="Arimo Bold"/>
              </a:rPr>
              <a:t>valuable analytics and performance metrics</a:t>
            </a:r>
            <a:r>
              <a:rPr lang="en-US" sz="2582">
                <a:solidFill>
                  <a:srgbClr val="243037"/>
                </a:solidFill>
                <a:latin typeface="Arimo"/>
                <a:ea typeface="Arimo"/>
                <a:cs typeface="Arimo"/>
                <a:sym typeface="Arimo"/>
              </a:rPr>
              <a:t> to both creators and advertisers, allowing them to track the success of their campaigns and make </a:t>
            </a:r>
            <a:r>
              <a:rPr lang="en-US" sz="2582">
                <a:solidFill>
                  <a:srgbClr val="243037"/>
                </a:solidFill>
                <a:latin typeface="Arimo Bold"/>
                <a:ea typeface="Arimo Bold"/>
                <a:cs typeface="Arimo Bold"/>
                <a:sym typeface="Arimo Bold"/>
              </a:rPr>
              <a:t>data-driven decisions</a:t>
            </a:r>
            <a:r>
              <a:rPr lang="en-US" sz="2582">
                <a:solidFill>
                  <a:srgbClr val="243037"/>
                </a:solidFill>
                <a:latin typeface="Arimo"/>
                <a:ea typeface="Arimo"/>
                <a:cs typeface="Arimo"/>
                <a:sym typeface="Arimo"/>
              </a:rPr>
              <a:t> for future collaborations. This results in more </a:t>
            </a:r>
            <a:r>
              <a:rPr lang="en-US" sz="2582">
                <a:solidFill>
                  <a:srgbClr val="243037"/>
                </a:solidFill>
                <a:latin typeface="Arimo Bold"/>
                <a:ea typeface="Arimo Bold"/>
                <a:cs typeface="Arimo Bold"/>
                <a:sym typeface="Arimo Bold"/>
              </a:rPr>
              <a:t>impactful campaigns, higher engagement, and better ROI</a:t>
            </a:r>
            <a:r>
              <a:rPr lang="en-US" sz="2582">
                <a:solidFill>
                  <a:srgbClr val="243037"/>
                </a:solidFill>
                <a:latin typeface="Arimo"/>
                <a:ea typeface="Arimo"/>
                <a:cs typeface="Arimo"/>
                <a:sym typeface="Arimo"/>
              </a:rPr>
              <a:t> for both advertisers and creators.</a:t>
            </a:r>
          </a:p>
          <a:p>
            <a:pPr algn="ctr">
              <a:lnSpc>
                <a:spcPts val="3614"/>
              </a:lnSpc>
            </a:pPr>
          </a:p>
          <a:p>
            <a:pPr algn="ctr">
              <a:lnSpc>
                <a:spcPts val="3614"/>
              </a:lnSpc>
            </a:pPr>
          </a:p>
          <a:p>
            <a:pPr algn="ctr">
              <a:lnSpc>
                <a:spcPts val="3614"/>
              </a:lnSpc>
              <a:spcBef>
                <a:spcPct val="0"/>
              </a:spcBef>
            </a:pPr>
          </a:p>
        </p:txBody>
      </p:sp>
      <p:sp>
        <p:nvSpPr>
          <p:cNvPr name="TextBox 8" id="8"/>
          <p:cNvSpPr txBox="true"/>
          <p:nvPr/>
        </p:nvSpPr>
        <p:spPr>
          <a:xfrm rot="0">
            <a:off x="3844085" y="156772"/>
            <a:ext cx="10599830" cy="1229213"/>
          </a:xfrm>
          <a:prstGeom prst="rect">
            <a:avLst/>
          </a:prstGeom>
        </p:spPr>
        <p:txBody>
          <a:bodyPr anchor="t" rtlCol="false" tIns="0" lIns="0" bIns="0" rIns="0">
            <a:spAutoFit/>
          </a:bodyPr>
          <a:lstStyle/>
          <a:p>
            <a:pPr algn="ctr">
              <a:lnSpc>
                <a:spcPts val="9679"/>
              </a:lnSpc>
            </a:pPr>
            <a:r>
              <a:rPr lang="en-US" sz="8066">
                <a:solidFill>
                  <a:srgbClr val="F5ECE7"/>
                </a:solidFill>
                <a:latin typeface="Cy Grotesk Key Bold"/>
                <a:ea typeface="Cy Grotesk Key Bold"/>
                <a:cs typeface="Cy Grotesk Key Bold"/>
                <a:sym typeface="Cy Grotesk Key Bold"/>
              </a:rPr>
              <a:t>Solution</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6843" y="1028700"/>
            <a:ext cx="2318359" cy="3010856"/>
          </a:xfrm>
          <a:custGeom>
            <a:avLst/>
            <a:gdLst/>
            <a:ahLst/>
            <a:cxnLst/>
            <a:rect r="r" b="b" t="t" l="l"/>
            <a:pathLst>
              <a:path h="3010856" w="2318359">
                <a:moveTo>
                  <a:pt x="0" y="0"/>
                </a:moveTo>
                <a:lnTo>
                  <a:pt x="2318359" y="0"/>
                </a:lnTo>
                <a:lnTo>
                  <a:pt x="2318359" y="3010856"/>
                </a:lnTo>
                <a:lnTo>
                  <a:pt x="0" y="30108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54425">
            <a:off x="15923908" y="703231"/>
            <a:ext cx="4355037" cy="2994088"/>
          </a:xfrm>
          <a:custGeom>
            <a:avLst/>
            <a:gdLst/>
            <a:ahLst/>
            <a:cxnLst/>
            <a:rect r="r" b="b" t="t" l="l"/>
            <a:pathLst>
              <a:path h="2994088" w="4355037">
                <a:moveTo>
                  <a:pt x="0" y="0"/>
                </a:moveTo>
                <a:lnTo>
                  <a:pt x="4355037" y="0"/>
                </a:lnTo>
                <a:lnTo>
                  <a:pt x="4355037" y="2994088"/>
                </a:lnTo>
                <a:lnTo>
                  <a:pt x="0" y="2994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99270">
            <a:off x="16816352" y="5081193"/>
            <a:ext cx="2570151" cy="4559025"/>
          </a:xfrm>
          <a:custGeom>
            <a:avLst/>
            <a:gdLst/>
            <a:ahLst/>
            <a:cxnLst/>
            <a:rect r="r" b="b" t="t" l="l"/>
            <a:pathLst>
              <a:path h="4559025" w="2570151">
                <a:moveTo>
                  <a:pt x="0" y="0"/>
                </a:moveTo>
                <a:lnTo>
                  <a:pt x="2570150" y="0"/>
                </a:lnTo>
                <a:lnTo>
                  <a:pt x="2570150" y="4559025"/>
                </a:lnTo>
                <a:lnTo>
                  <a:pt x="0" y="45590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48071" y="7360706"/>
            <a:ext cx="2336840" cy="2342697"/>
          </a:xfrm>
          <a:custGeom>
            <a:avLst/>
            <a:gdLst/>
            <a:ahLst/>
            <a:cxnLst/>
            <a:rect r="r" b="b" t="t" l="l"/>
            <a:pathLst>
              <a:path h="2342697" w="2336840">
                <a:moveTo>
                  <a:pt x="0" y="0"/>
                </a:moveTo>
                <a:lnTo>
                  <a:pt x="2336840" y="0"/>
                </a:lnTo>
                <a:lnTo>
                  <a:pt x="2336840" y="2342696"/>
                </a:lnTo>
                <a:lnTo>
                  <a:pt x="0" y="23426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198575" y="2979018"/>
            <a:ext cx="11890850" cy="6414571"/>
          </a:xfrm>
          <a:prstGeom prst="rect">
            <a:avLst/>
          </a:prstGeom>
        </p:spPr>
        <p:txBody>
          <a:bodyPr anchor="t" rtlCol="false" tIns="0" lIns="0" bIns="0" rIns="0">
            <a:spAutoFit/>
          </a:bodyPr>
          <a:lstStyle/>
          <a:p>
            <a:pPr algn="l" marL="530648" indent="-265324" lvl="1">
              <a:lnSpc>
                <a:spcPts val="3440"/>
              </a:lnSpc>
              <a:buFont typeface="Arial"/>
              <a:buChar char="•"/>
            </a:pPr>
            <a:r>
              <a:rPr lang="en-US" sz="2457">
                <a:solidFill>
                  <a:srgbClr val="000000"/>
                </a:solidFill>
                <a:latin typeface="TT Hoves"/>
                <a:ea typeface="TT Hoves"/>
                <a:cs typeface="TT Hoves"/>
                <a:sym typeface="TT Hoves"/>
              </a:rPr>
              <a:t>Considering a creator whose primary theme is tech news and reviews, they would be most suitable for tech companies looking to advertise new products/services.</a:t>
            </a:r>
          </a:p>
          <a:p>
            <a:pPr algn="l">
              <a:lnSpc>
                <a:spcPts val="3440"/>
              </a:lnSpc>
            </a:pPr>
          </a:p>
          <a:p>
            <a:pPr algn="l" marL="530648" indent="-265324" lvl="1">
              <a:lnSpc>
                <a:spcPts val="3440"/>
              </a:lnSpc>
              <a:buFont typeface="Arial"/>
              <a:buChar char="•"/>
            </a:pPr>
            <a:r>
              <a:rPr lang="en-US" sz="2457">
                <a:solidFill>
                  <a:srgbClr val="000000"/>
                </a:solidFill>
                <a:latin typeface="TT Hoves"/>
                <a:ea typeface="TT Hoves"/>
                <a:cs typeface="TT Hoves"/>
                <a:sym typeface="TT Hoves"/>
              </a:rPr>
              <a:t>Other examples could be a cosmetic company advertising a new line of products through a social media influencer, or a new up-and-coming restaurant being showcased by a food blogger.</a:t>
            </a:r>
          </a:p>
          <a:p>
            <a:pPr algn="l">
              <a:lnSpc>
                <a:spcPts val="3440"/>
              </a:lnSpc>
            </a:pPr>
          </a:p>
          <a:p>
            <a:pPr algn="l" marL="530648" indent="-265324" lvl="1">
              <a:lnSpc>
                <a:spcPts val="3440"/>
              </a:lnSpc>
              <a:buFont typeface="Arial"/>
              <a:buChar char="•"/>
            </a:pPr>
            <a:r>
              <a:rPr lang="en-US" sz="2457">
                <a:solidFill>
                  <a:srgbClr val="000000"/>
                </a:solidFill>
                <a:latin typeface="TT Hoves"/>
                <a:ea typeface="TT Hoves"/>
                <a:cs typeface="TT Hoves"/>
                <a:sym typeface="TT Hoves"/>
              </a:rPr>
              <a:t>With our platform, companies can select their partners based on their specific needs such as size, demographic, reach, and other parameters, which are evaluated through extensive data analysis and performance metrics, helping them target their campaigns effectively to promising clients.</a:t>
            </a:r>
          </a:p>
          <a:p>
            <a:pPr algn="l">
              <a:lnSpc>
                <a:spcPts val="3440"/>
              </a:lnSpc>
            </a:pPr>
          </a:p>
          <a:p>
            <a:pPr algn="l" marL="530648" indent="-265324" lvl="1">
              <a:lnSpc>
                <a:spcPts val="3440"/>
              </a:lnSpc>
              <a:buFont typeface="Arial"/>
              <a:buChar char="•"/>
            </a:pPr>
            <a:r>
              <a:rPr lang="en-US" sz="2457">
                <a:solidFill>
                  <a:srgbClr val="000000"/>
                </a:solidFill>
                <a:latin typeface="TT Hoves"/>
                <a:ea typeface="TT Hoves"/>
                <a:cs typeface="TT Hoves"/>
                <a:sym typeface="TT Hoves"/>
              </a:rPr>
              <a:t>This benefits both parties by allowing advertising to be more cost-efficient for the advertiser, financially supporting the creator, and providing them with an uplift in exposure.</a:t>
            </a:r>
          </a:p>
        </p:txBody>
      </p:sp>
      <p:sp>
        <p:nvSpPr>
          <p:cNvPr name="TextBox 8" id="8"/>
          <p:cNvSpPr txBox="true"/>
          <p:nvPr/>
        </p:nvSpPr>
        <p:spPr>
          <a:xfrm rot="0">
            <a:off x="4767601" y="1028700"/>
            <a:ext cx="8752798" cy="1066800"/>
          </a:xfrm>
          <a:prstGeom prst="rect">
            <a:avLst/>
          </a:prstGeom>
        </p:spPr>
        <p:txBody>
          <a:bodyPr anchor="t" rtlCol="false" tIns="0" lIns="0" bIns="0" rIns="0">
            <a:spAutoFit/>
          </a:bodyPr>
          <a:lstStyle/>
          <a:p>
            <a:pPr algn="ctr" marL="0" indent="0" lvl="0">
              <a:lnSpc>
                <a:spcPts val="8455"/>
              </a:lnSpc>
              <a:spcBef>
                <a:spcPct val="0"/>
              </a:spcBef>
            </a:pPr>
            <a:r>
              <a:rPr lang="en-US" sz="7046">
                <a:solidFill>
                  <a:srgbClr val="E3613D"/>
                </a:solidFill>
                <a:latin typeface="Cy Grotesk Key Bold"/>
                <a:ea typeface="Cy Grotesk Key Bold"/>
                <a:cs typeface="Cy Grotesk Key Bold"/>
                <a:sym typeface="Cy Grotesk Key Bold"/>
              </a:rPr>
              <a:t>Use Cases</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0" y="4267797"/>
            <a:ext cx="18288000" cy="3040380"/>
          </a:xfrm>
          <a:custGeom>
            <a:avLst/>
            <a:gdLst/>
            <a:ahLst/>
            <a:cxnLst/>
            <a:rect r="r" b="b" t="t" l="l"/>
            <a:pathLst>
              <a:path h="3040380" w="18288000">
                <a:moveTo>
                  <a:pt x="0" y="0"/>
                </a:moveTo>
                <a:lnTo>
                  <a:pt x="18288000" y="0"/>
                </a:lnTo>
                <a:lnTo>
                  <a:pt x="18288000" y="3040380"/>
                </a:lnTo>
                <a:lnTo>
                  <a:pt x="0" y="3040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00344" y="4489254"/>
            <a:ext cx="2597468" cy="2597467"/>
          </a:xfrm>
          <a:custGeom>
            <a:avLst/>
            <a:gdLst/>
            <a:ahLst/>
            <a:cxnLst/>
            <a:rect r="r" b="b" t="t" l="l"/>
            <a:pathLst>
              <a:path h="2597467" w="2597468">
                <a:moveTo>
                  <a:pt x="0" y="0"/>
                </a:moveTo>
                <a:lnTo>
                  <a:pt x="2597468" y="0"/>
                </a:lnTo>
                <a:lnTo>
                  <a:pt x="2597468"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748017" y="4431105"/>
            <a:ext cx="2597320" cy="2597320"/>
          </a:xfrm>
          <a:custGeom>
            <a:avLst/>
            <a:gdLst/>
            <a:ahLst/>
            <a:cxnLst/>
            <a:rect r="r" b="b" t="t" l="l"/>
            <a:pathLst>
              <a:path h="2597320" w="2597320">
                <a:moveTo>
                  <a:pt x="0" y="0"/>
                </a:moveTo>
                <a:lnTo>
                  <a:pt x="2597319" y="0"/>
                </a:lnTo>
                <a:lnTo>
                  <a:pt x="2597319"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000754" y="4489254"/>
            <a:ext cx="2597467" cy="2597467"/>
          </a:xfrm>
          <a:custGeom>
            <a:avLst/>
            <a:gdLst/>
            <a:ahLst/>
            <a:cxnLst/>
            <a:rect r="r" b="b" t="t" l="l"/>
            <a:pathLst>
              <a:path h="2597467" w="2597467">
                <a:moveTo>
                  <a:pt x="0" y="0"/>
                </a:moveTo>
                <a:lnTo>
                  <a:pt x="2597467" y="0"/>
                </a:lnTo>
                <a:lnTo>
                  <a:pt x="2597467"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150549" y="4489254"/>
            <a:ext cx="2597467" cy="2597467"/>
          </a:xfrm>
          <a:custGeom>
            <a:avLst/>
            <a:gdLst/>
            <a:ahLst/>
            <a:cxnLst/>
            <a:rect r="r" b="b" t="t" l="l"/>
            <a:pathLst>
              <a:path h="2597467" w="2597467">
                <a:moveTo>
                  <a:pt x="0" y="0"/>
                </a:moveTo>
                <a:lnTo>
                  <a:pt x="2597468" y="0"/>
                </a:lnTo>
                <a:lnTo>
                  <a:pt x="2597468"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448426" y="4431105"/>
            <a:ext cx="2597320" cy="2597320"/>
          </a:xfrm>
          <a:custGeom>
            <a:avLst/>
            <a:gdLst/>
            <a:ahLst/>
            <a:cxnLst/>
            <a:rect r="r" b="b" t="t" l="l"/>
            <a:pathLst>
              <a:path h="2597320" w="2597320">
                <a:moveTo>
                  <a:pt x="0" y="0"/>
                </a:moveTo>
                <a:lnTo>
                  <a:pt x="2597320" y="0"/>
                </a:lnTo>
                <a:lnTo>
                  <a:pt x="2597320"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98221" y="4431105"/>
            <a:ext cx="2597320" cy="2597320"/>
          </a:xfrm>
          <a:custGeom>
            <a:avLst/>
            <a:gdLst/>
            <a:ahLst/>
            <a:cxnLst/>
            <a:rect r="r" b="b" t="t" l="l"/>
            <a:pathLst>
              <a:path h="2597320" w="2597320">
                <a:moveTo>
                  <a:pt x="0" y="0"/>
                </a:moveTo>
                <a:lnTo>
                  <a:pt x="2597320" y="0"/>
                </a:lnTo>
                <a:lnTo>
                  <a:pt x="2597320"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4483896" y="4937878"/>
            <a:ext cx="1613016" cy="16130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CF9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2" id="12"/>
          <p:cNvGrpSpPr/>
          <p:nvPr/>
        </p:nvGrpSpPr>
        <p:grpSpPr>
          <a:xfrm rot="0">
            <a:off x="1910583" y="4937878"/>
            <a:ext cx="1613016" cy="16130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DD53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5" id="15"/>
          <p:cNvGrpSpPr/>
          <p:nvPr/>
        </p:nvGrpSpPr>
        <p:grpSpPr>
          <a:xfrm rot="0">
            <a:off x="7057209" y="4937878"/>
            <a:ext cx="1613016" cy="16130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C6D1"/>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8" id="18"/>
          <p:cNvGrpSpPr/>
          <p:nvPr/>
        </p:nvGrpSpPr>
        <p:grpSpPr>
          <a:xfrm rot="0">
            <a:off x="9630521" y="4937878"/>
            <a:ext cx="1613016" cy="16130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9DE7"/>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21" id="21"/>
          <p:cNvGrpSpPr/>
          <p:nvPr/>
        </p:nvGrpSpPr>
        <p:grpSpPr>
          <a:xfrm rot="0">
            <a:off x="12203834" y="4937878"/>
            <a:ext cx="1613016" cy="161301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5A7"/>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24" id="24"/>
          <p:cNvGrpSpPr/>
          <p:nvPr/>
        </p:nvGrpSpPr>
        <p:grpSpPr>
          <a:xfrm rot="0">
            <a:off x="14777147" y="4937878"/>
            <a:ext cx="1613016" cy="161301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67C4"/>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sp>
        <p:nvSpPr>
          <p:cNvPr name="Freeform 27" id="27"/>
          <p:cNvSpPr/>
          <p:nvPr/>
        </p:nvSpPr>
        <p:spPr>
          <a:xfrm flipH="false" flipV="false" rot="0">
            <a:off x="2416740" y="5324323"/>
            <a:ext cx="762231" cy="810884"/>
          </a:xfrm>
          <a:custGeom>
            <a:avLst/>
            <a:gdLst/>
            <a:ahLst/>
            <a:cxnLst/>
            <a:rect r="r" b="b" t="t" l="l"/>
            <a:pathLst>
              <a:path h="810884" w="762231">
                <a:moveTo>
                  <a:pt x="0" y="0"/>
                </a:moveTo>
                <a:lnTo>
                  <a:pt x="762231" y="0"/>
                </a:lnTo>
                <a:lnTo>
                  <a:pt x="762231" y="810884"/>
                </a:lnTo>
                <a:lnTo>
                  <a:pt x="0" y="8108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0014691" y="5319017"/>
            <a:ext cx="905311" cy="896258"/>
          </a:xfrm>
          <a:custGeom>
            <a:avLst/>
            <a:gdLst/>
            <a:ahLst/>
            <a:cxnLst/>
            <a:rect r="r" b="b" t="t" l="l"/>
            <a:pathLst>
              <a:path h="896258" w="905311">
                <a:moveTo>
                  <a:pt x="0" y="0"/>
                </a:moveTo>
                <a:lnTo>
                  <a:pt x="905312" y="0"/>
                </a:lnTo>
                <a:lnTo>
                  <a:pt x="905312" y="896258"/>
                </a:lnTo>
                <a:lnTo>
                  <a:pt x="0" y="8962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5302750" y="5314984"/>
            <a:ext cx="772531" cy="829563"/>
          </a:xfrm>
          <a:custGeom>
            <a:avLst/>
            <a:gdLst/>
            <a:ahLst/>
            <a:cxnLst/>
            <a:rect r="r" b="b" t="t" l="l"/>
            <a:pathLst>
              <a:path h="829563" w="772531">
                <a:moveTo>
                  <a:pt x="0" y="0"/>
                </a:moveTo>
                <a:lnTo>
                  <a:pt x="772531" y="0"/>
                </a:lnTo>
                <a:lnTo>
                  <a:pt x="772531" y="829563"/>
                </a:lnTo>
                <a:lnTo>
                  <a:pt x="0" y="8295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true" flipV="true" rot="0">
            <a:off x="-603562" y="-637271"/>
            <a:ext cx="1448644" cy="1466981"/>
          </a:xfrm>
          <a:custGeom>
            <a:avLst/>
            <a:gdLst/>
            <a:ahLst/>
            <a:cxnLst/>
            <a:rect r="r" b="b" t="t" l="l"/>
            <a:pathLst>
              <a:path h="1466981" w="1448644">
                <a:moveTo>
                  <a:pt x="1448644" y="1466981"/>
                </a:moveTo>
                <a:lnTo>
                  <a:pt x="0" y="1466981"/>
                </a:lnTo>
                <a:lnTo>
                  <a:pt x="0" y="0"/>
                </a:lnTo>
                <a:lnTo>
                  <a:pt x="1448644" y="0"/>
                </a:lnTo>
                <a:lnTo>
                  <a:pt x="1448644" y="1466981"/>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31" id="31"/>
          <p:cNvSpPr/>
          <p:nvPr/>
        </p:nvSpPr>
        <p:spPr>
          <a:xfrm flipH="false" flipV="true" rot="-457325">
            <a:off x="4974154" y="8536515"/>
            <a:ext cx="754189" cy="317702"/>
          </a:xfrm>
          <a:custGeom>
            <a:avLst/>
            <a:gdLst/>
            <a:ahLst/>
            <a:cxnLst/>
            <a:rect r="r" b="b" t="t" l="l"/>
            <a:pathLst>
              <a:path h="317702" w="754189">
                <a:moveTo>
                  <a:pt x="0" y="317702"/>
                </a:moveTo>
                <a:lnTo>
                  <a:pt x="754189" y="317702"/>
                </a:lnTo>
                <a:lnTo>
                  <a:pt x="754189" y="0"/>
                </a:lnTo>
                <a:lnTo>
                  <a:pt x="0" y="0"/>
                </a:lnTo>
                <a:lnTo>
                  <a:pt x="0" y="317702"/>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2" id="32"/>
          <p:cNvSpPr/>
          <p:nvPr/>
        </p:nvSpPr>
        <p:spPr>
          <a:xfrm flipH="false" flipV="true" rot="-457325">
            <a:off x="9996587" y="8536515"/>
            <a:ext cx="754189" cy="317702"/>
          </a:xfrm>
          <a:custGeom>
            <a:avLst/>
            <a:gdLst/>
            <a:ahLst/>
            <a:cxnLst/>
            <a:rect r="r" b="b" t="t" l="l"/>
            <a:pathLst>
              <a:path h="317702" w="754189">
                <a:moveTo>
                  <a:pt x="0" y="317702"/>
                </a:moveTo>
                <a:lnTo>
                  <a:pt x="754190" y="317702"/>
                </a:lnTo>
                <a:lnTo>
                  <a:pt x="754190" y="0"/>
                </a:lnTo>
                <a:lnTo>
                  <a:pt x="0" y="0"/>
                </a:lnTo>
                <a:lnTo>
                  <a:pt x="0" y="317702"/>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3" id="33"/>
          <p:cNvSpPr/>
          <p:nvPr/>
        </p:nvSpPr>
        <p:spPr>
          <a:xfrm flipH="false" flipV="false" rot="372715">
            <a:off x="7486622" y="3068269"/>
            <a:ext cx="754189" cy="317702"/>
          </a:xfrm>
          <a:custGeom>
            <a:avLst/>
            <a:gdLst/>
            <a:ahLst/>
            <a:cxnLst/>
            <a:rect r="r" b="b" t="t" l="l"/>
            <a:pathLst>
              <a:path h="317702" w="754189">
                <a:moveTo>
                  <a:pt x="0" y="0"/>
                </a:moveTo>
                <a:lnTo>
                  <a:pt x="754189" y="0"/>
                </a:lnTo>
                <a:lnTo>
                  <a:pt x="754189" y="317702"/>
                </a:lnTo>
                <a:lnTo>
                  <a:pt x="0" y="317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4" id="34"/>
          <p:cNvSpPr/>
          <p:nvPr/>
        </p:nvSpPr>
        <p:spPr>
          <a:xfrm flipH="false" flipV="false" rot="372715">
            <a:off x="12575955" y="3068269"/>
            <a:ext cx="754189" cy="317702"/>
          </a:xfrm>
          <a:custGeom>
            <a:avLst/>
            <a:gdLst/>
            <a:ahLst/>
            <a:cxnLst/>
            <a:rect r="r" b="b" t="t" l="l"/>
            <a:pathLst>
              <a:path h="317702" w="754189">
                <a:moveTo>
                  <a:pt x="0" y="0"/>
                </a:moveTo>
                <a:lnTo>
                  <a:pt x="754189" y="0"/>
                </a:lnTo>
                <a:lnTo>
                  <a:pt x="754189" y="317702"/>
                </a:lnTo>
                <a:lnTo>
                  <a:pt x="0" y="317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5" id="35"/>
          <p:cNvSpPr/>
          <p:nvPr/>
        </p:nvSpPr>
        <p:spPr>
          <a:xfrm flipH="false" flipV="false" rot="0">
            <a:off x="1245297" y="9876189"/>
            <a:ext cx="1892808" cy="4114800"/>
          </a:xfrm>
          <a:custGeom>
            <a:avLst/>
            <a:gdLst/>
            <a:ahLst/>
            <a:cxnLst/>
            <a:rect r="r" b="b" t="t" l="l"/>
            <a:pathLst>
              <a:path h="4114800" w="1892808">
                <a:moveTo>
                  <a:pt x="0" y="0"/>
                </a:moveTo>
                <a:lnTo>
                  <a:pt x="1892808" y="0"/>
                </a:lnTo>
                <a:lnTo>
                  <a:pt x="189280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6" id="36"/>
          <p:cNvSpPr/>
          <p:nvPr/>
        </p:nvSpPr>
        <p:spPr>
          <a:xfrm flipH="true" flipV="false" rot="0">
            <a:off x="65915" y="6144547"/>
            <a:ext cx="309122" cy="293666"/>
          </a:xfrm>
          <a:custGeom>
            <a:avLst/>
            <a:gdLst/>
            <a:ahLst/>
            <a:cxnLst/>
            <a:rect r="r" b="b" t="t" l="l"/>
            <a:pathLst>
              <a:path h="293666" w="309122">
                <a:moveTo>
                  <a:pt x="309122" y="0"/>
                </a:moveTo>
                <a:lnTo>
                  <a:pt x="0" y="0"/>
                </a:lnTo>
                <a:lnTo>
                  <a:pt x="0" y="293666"/>
                </a:lnTo>
                <a:lnTo>
                  <a:pt x="309122" y="293666"/>
                </a:lnTo>
                <a:lnTo>
                  <a:pt x="309122"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7" id="37"/>
          <p:cNvSpPr/>
          <p:nvPr/>
        </p:nvSpPr>
        <p:spPr>
          <a:xfrm flipH="true" flipV="false" rot="0">
            <a:off x="17804717" y="3765864"/>
            <a:ext cx="309122" cy="293666"/>
          </a:xfrm>
          <a:custGeom>
            <a:avLst/>
            <a:gdLst/>
            <a:ahLst/>
            <a:cxnLst/>
            <a:rect r="r" b="b" t="t" l="l"/>
            <a:pathLst>
              <a:path h="293666" w="309122">
                <a:moveTo>
                  <a:pt x="309122" y="0"/>
                </a:moveTo>
                <a:lnTo>
                  <a:pt x="0" y="0"/>
                </a:lnTo>
                <a:lnTo>
                  <a:pt x="0" y="293666"/>
                </a:lnTo>
                <a:lnTo>
                  <a:pt x="309122" y="293666"/>
                </a:lnTo>
                <a:lnTo>
                  <a:pt x="309122"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12459935" y="5414673"/>
            <a:ext cx="1173484" cy="746629"/>
          </a:xfrm>
          <a:custGeom>
            <a:avLst/>
            <a:gdLst/>
            <a:ahLst/>
            <a:cxnLst/>
            <a:rect r="r" b="b" t="t" l="l"/>
            <a:pathLst>
              <a:path h="746629" w="1173484">
                <a:moveTo>
                  <a:pt x="0" y="0"/>
                </a:moveTo>
                <a:lnTo>
                  <a:pt x="1173483" y="0"/>
                </a:lnTo>
                <a:lnTo>
                  <a:pt x="1173483" y="746629"/>
                </a:lnTo>
                <a:lnTo>
                  <a:pt x="0" y="7466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9" id="39"/>
          <p:cNvSpPr txBox="true"/>
          <p:nvPr/>
        </p:nvSpPr>
        <p:spPr>
          <a:xfrm rot="0">
            <a:off x="14167548" y="2128816"/>
            <a:ext cx="2863059"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Post Sponsorship Analytics </a:t>
            </a:r>
          </a:p>
        </p:txBody>
      </p:sp>
      <p:sp>
        <p:nvSpPr>
          <p:cNvPr name="Freeform 40" id="40"/>
          <p:cNvSpPr/>
          <p:nvPr/>
        </p:nvSpPr>
        <p:spPr>
          <a:xfrm flipH="false" flipV="false" rot="0">
            <a:off x="16027143" y="0"/>
            <a:ext cx="2260857" cy="2732153"/>
          </a:xfrm>
          <a:custGeom>
            <a:avLst/>
            <a:gdLst/>
            <a:ahLst/>
            <a:cxnLst/>
            <a:rect r="r" b="b" t="t" l="l"/>
            <a:pathLst>
              <a:path h="2732153" w="2260857">
                <a:moveTo>
                  <a:pt x="0" y="0"/>
                </a:moveTo>
                <a:lnTo>
                  <a:pt x="2260857" y="0"/>
                </a:lnTo>
                <a:lnTo>
                  <a:pt x="2260857" y="2732153"/>
                </a:lnTo>
                <a:lnTo>
                  <a:pt x="0" y="273215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1" id="41"/>
          <p:cNvSpPr/>
          <p:nvPr/>
        </p:nvSpPr>
        <p:spPr>
          <a:xfrm flipH="false" flipV="false" rot="-227561">
            <a:off x="201396" y="754810"/>
            <a:ext cx="1923235" cy="2501769"/>
          </a:xfrm>
          <a:custGeom>
            <a:avLst/>
            <a:gdLst/>
            <a:ahLst/>
            <a:cxnLst/>
            <a:rect r="r" b="b" t="t" l="l"/>
            <a:pathLst>
              <a:path h="2501769" w="1923235">
                <a:moveTo>
                  <a:pt x="0" y="0"/>
                </a:moveTo>
                <a:lnTo>
                  <a:pt x="1923235" y="0"/>
                </a:lnTo>
                <a:lnTo>
                  <a:pt x="1923235" y="2501769"/>
                </a:lnTo>
                <a:lnTo>
                  <a:pt x="0" y="250176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2" id="42"/>
          <p:cNvSpPr/>
          <p:nvPr/>
        </p:nvSpPr>
        <p:spPr>
          <a:xfrm flipH="false" flipV="false" rot="0">
            <a:off x="7393323" y="5223238"/>
            <a:ext cx="1007117" cy="1042294"/>
          </a:xfrm>
          <a:custGeom>
            <a:avLst/>
            <a:gdLst/>
            <a:ahLst/>
            <a:cxnLst/>
            <a:rect r="r" b="b" t="t" l="l"/>
            <a:pathLst>
              <a:path h="1042294" w="1007117">
                <a:moveTo>
                  <a:pt x="0" y="0"/>
                </a:moveTo>
                <a:lnTo>
                  <a:pt x="1007117" y="0"/>
                </a:lnTo>
                <a:lnTo>
                  <a:pt x="1007117" y="1042295"/>
                </a:lnTo>
                <a:lnTo>
                  <a:pt x="0" y="104229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3" id="43"/>
          <p:cNvSpPr/>
          <p:nvPr/>
        </p:nvSpPr>
        <p:spPr>
          <a:xfrm flipH="false" flipV="false" rot="0">
            <a:off x="4789707" y="5264140"/>
            <a:ext cx="1001393" cy="1001393"/>
          </a:xfrm>
          <a:custGeom>
            <a:avLst/>
            <a:gdLst/>
            <a:ahLst/>
            <a:cxnLst/>
            <a:rect r="r" b="b" t="t" l="l"/>
            <a:pathLst>
              <a:path h="1001393" w="1001393">
                <a:moveTo>
                  <a:pt x="0" y="0"/>
                </a:moveTo>
                <a:lnTo>
                  <a:pt x="1001394" y="0"/>
                </a:lnTo>
                <a:lnTo>
                  <a:pt x="1001394" y="1001393"/>
                </a:lnTo>
                <a:lnTo>
                  <a:pt x="0" y="100139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44" id="44"/>
          <p:cNvSpPr txBox="true"/>
          <p:nvPr/>
        </p:nvSpPr>
        <p:spPr>
          <a:xfrm rot="0">
            <a:off x="7584653" y="589167"/>
            <a:ext cx="3118693" cy="863669"/>
          </a:xfrm>
          <a:prstGeom prst="rect">
            <a:avLst/>
          </a:prstGeom>
        </p:spPr>
        <p:txBody>
          <a:bodyPr anchor="t" rtlCol="false" tIns="0" lIns="0" bIns="0" rIns="0">
            <a:spAutoFit/>
          </a:bodyPr>
          <a:lstStyle/>
          <a:p>
            <a:pPr algn="ctr">
              <a:lnSpc>
                <a:spcPts val="6996"/>
              </a:lnSpc>
              <a:spcBef>
                <a:spcPct val="0"/>
              </a:spcBef>
            </a:pPr>
            <a:r>
              <a:rPr lang="en-US" sz="4997">
                <a:solidFill>
                  <a:srgbClr val="000000"/>
                </a:solidFill>
                <a:latin typeface="Cy Grotesk Key Bold"/>
                <a:ea typeface="Cy Grotesk Key Bold"/>
                <a:cs typeface="Cy Grotesk Key Bold"/>
                <a:sym typeface="Cy Grotesk Key Bold"/>
              </a:rPr>
              <a:t>Roadmap</a:t>
            </a:r>
          </a:p>
        </p:txBody>
      </p:sp>
      <p:sp>
        <p:nvSpPr>
          <p:cNvPr name="TextBox 45" id="45"/>
          <p:cNvSpPr txBox="true"/>
          <p:nvPr/>
        </p:nvSpPr>
        <p:spPr>
          <a:xfrm rot="0">
            <a:off x="6546426" y="7577773"/>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Creators provide access to their analytics dashboard since  the YouTube public API is limited in the information that it provides</a:t>
            </a:r>
          </a:p>
        </p:txBody>
      </p:sp>
      <p:sp>
        <p:nvSpPr>
          <p:cNvPr name="TextBox 46" id="46"/>
          <p:cNvSpPr txBox="true"/>
          <p:nvPr/>
        </p:nvSpPr>
        <p:spPr>
          <a:xfrm rot="0">
            <a:off x="1526251" y="7822696"/>
            <a:ext cx="2649115" cy="8134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In this initial phase, both Creators and Companies  create an account on Creator link</a:t>
            </a:r>
          </a:p>
        </p:txBody>
      </p:sp>
      <p:sp>
        <p:nvSpPr>
          <p:cNvPr name="TextBox 47" id="47"/>
          <p:cNvSpPr txBox="true"/>
          <p:nvPr/>
        </p:nvSpPr>
        <p:spPr>
          <a:xfrm rot="0">
            <a:off x="1392534" y="6907849"/>
            <a:ext cx="2649115" cy="42227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Sign-up</a:t>
            </a:r>
          </a:p>
        </p:txBody>
      </p:sp>
      <p:sp>
        <p:nvSpPr>
          <p:cNvPr name="TextBox 48" id="48"/>
          <p:cNvSpPr txBox="true"/>
          <p:nvPr/>
        </p:nvSpPr>
        <p:spPr>
          <a:xfrm rot="0">
            <a:off x="2458066"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01</a:t>
            </a:r>
          </a:p>
        </p:txBody>
      </p:sp>
      <p:sp>
        <p:nvSpPr>
          <p:cNvPr name="TextBox 49" id="49"/>
          <p:cNvSpPr txBox="true"/>
          <p:nvPr/>
        </p:nvSpPr>
        <p:spPr>
          <a:xfrm rot="0">
            <a:off x="5031379"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02</a:t>
            </a:r>
          </a:p>
        </p:txBody>
      </p:sp>
      <p:sp>
        <p:nvSpPr>
          <p:cNvPr name="TextBox 50" id="50"/>
          <p:cNvSpPr txBox="true"/>
          <p:nvPr/>
        </p:nvSpPr>
        <p:spPr>
          <a:xfrm rot="0">
            <a:off x="10178005"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04</a:t>
            </a:r>
          </a:p>
        </p:txBody>
      </p:sp>
      <p:sp>
        <p:nvSpPr>
          <p:cNvPr name="TextBox 51" id="51"/>
          <p:cNvSpPr txBox="true"/>
          <p:nvPr/>
        </p:nvSpPr>
        <p:spPr>
          <a:xfrm rot="0">
            <a:off x="3965846" y="3313091"/>
            <a:ext cx="2649115" cy="8134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Companies define their marketing needs and present their goals.</a:t>
            </a:r>
          </a:p>
        </p:txBody>
      </p:sp>
      <p:sp>
        <p:nvSpPr>
          <p:cNvPr name="TextBox 52" id="52"/>
          <p:cNvSpPr txBox="true"/>
          <p:nvPr/>
        </p:nvSpPr>
        <p:spPr>
          <a:xfrm rot="0">
            <a:off x="3965846" y="2207844"/>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Creator Market Fit</a:t>
            </a:r>
          </a:p>
        </p:txBody>
      </p:sp>
      <p:sp>
        <p:nvSpPr>
          <p:cNvPr name="TextBox 53" id="53"/>
          <p:cNvSpPr txBox="true"/>
          <p:nvPr/>
        </p:nvSpPr>
        <p:spPr>
          <a:xfrm rot="0">
            <a:off x="9112472" y="3313091"/>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After getting the demographic information from the creator,</a:t>
            </a:r>
          </a:p>
          <a:p>
            <a:pPr algn="ctr">
              <a:lnSpc>
                <a:spcPts val="2100"/>
              </a:lnSpc>
            </a:pPr>
            <a:r>
              <a:rPr lang="en-US" sz="1400">
                <a:solidFill>
                  <a:srgbClr val="4D4D4D"/>
                </a:solidFill>
                <a:latin typeface="Arimo"/>
                <a:ea typeface="Arimo"/>
                <a:cs typeface="Arimo"/>
                <a:sym typeface="Arimo"/>
              </a:rPr>
              <a:t>audience is better matched with sponsorships</a:t>
            </a:r>
          </a:p>
        </p:txBody>
      </p:sp>
      <p:sp>
        <p:nvSpPr>
          <p:cNvPr name="TextBox 54" id="54"/>
          <p:cNvSpPr txBox="true"/>
          <p:nvPr/>
        </p:nvSpPr>
        <p:spPr>
          <a:xfrm rot="0">
            <a:off x="9112472" y="2185966"/>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Audience Alignment</a:t>
            </a:r>
          </a:p>
        </p:txBody>
      </p:sp>
      <p:sp>
        <p:nvSpPr>
          <p:cNvPr name="TextBox 55" id="55"/>
          <p:cNvSpPr txBox="true"/>
          <p:nvPr/>
        </p:nvSpPr>
        <p:spPr>
          <a:xfrm rot="0">
            <a:off x="6539159" y="6907849"/>
            <a:ext cx="2649115" cy="42227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Creator API</a:t>
            </a:r>
          </a:p>
        </p:txBody>
      </p:sp>
      <p:sp>
        <p:nvSpPr>
          <p:cNvPr name="TextBox 56" id="56"/>
          <p:cNvSpPr txBox="true"/>
          <p:nvPr/>
        </p:nvSpPr>
        <p:spPr>
          <a:xfrm rot="0">
            <a:off x="11685784" y="7844473"/>
            <a:ext cx="2649115" cy="5467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Creators interact with the companies through our platform.</a:t>
            </a:r>
          </a:p>
        </p:txBody>
      </p:sp>
      <p:sp>
        <p:nvSpPr>
          <p:cNvPr name="TextBox 57" id="57"/>
          <p:cNvSpPr txBox="true"/>
          <p:nvPr/>
        </p:nvSpPr>
        <p:spPr>
          <a:xfrm rot="0">
            <a:off x="11685784" y="6851771"/>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Sponsorship Negotiation</a:t>
            </a:r>
          </a:p>
        </p:txBody>
      </p:sp>
      <p:sp>
        <p:nvSpPr>
          <p:cNvPr name="TextBox 58" id="58"/>
          <p:cNvSpPr txBox="true"/>
          <p:nvPr/>
        </p:nvSpPr>
        <p:spPr>
          <a:xfrm rot="0">
            <a:off x="14259097" y="3313091"/>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After having done the sponsor deal, the companies get feedback on their ad-read based on many metrics.</a:t>
            </a:r>
          </a:p>
        </p:txBody>
      </p:sp>
      <p:sp>
        <p:nvSpPr>
          <p:cNvPr name="TextBox 59" id="59"/>
          <p:cNvSpPr txBox="true"/>
          <p:nvPr/>
        </p:nvSpPr>
        <p:spPr>
          <a:xfrm rot="0">
            <a:off x="7604692"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03</a:t>
            </a:r>
          </a:p>
        </p:txBody>
      </p:sp>
      <p:sp>
        <p:nvSpPr>
          <p:cNvPr name="TextBox 60" id="60"/>
          <p:cNvSpPr txBox="true"/>
          <p:nvPr/>
        </p:nvSpPr>
        <p:spPr>
          <a:xfrm rot="0">
            <a:off x="12751317"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05</a:t>
            </a:r>
          </a:p>
        </p:txBody>
      </p:sp>
      <p:sp>
        <p:nvSpPr>
          <p:cNvPr name="TextBox 61" id="61"/>
          <p:cNvSpPr txBox="true"/>
          <p:nvPr/>
        </p:nvSpPr>
        <p:spPr>
          <a:xfrm rot="0">
            <a:off x="15324630"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06</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6843" y="1028700"/>
            <a:ext cx="2318359" cy="3010856"/>
          </a:xfrm>
          <a:custGeom>
            <a:avLst/>
            <a:gdLst/>
            <a:ahLst/>
            <a:cxnLst/>
            <a:rect r="r" b="b" t="t" l="l"/>
            <a:pathLst>
              <a:path h="3010856" w="2318359">
                <a:moveTo>
                  <a:pt x="0" y="0"/>
                </a:moveTo>
                <a:lnTo>
                  <a:pt x="2318359" y="0"/>
                </a:lnTo>
                <a:lnTo>
                  <a:pt x="2318359" y="3010856"/>
                </a:lnTo>
                <a:lnTo>
                  <a:pt x="0" y="30108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54425">
            <a:off x="15923908" y="703231"/>
            <a:ext cx="4355037" cy="2994088"/>
          </a:xfrm>
          <a:custGeom>
            <a:avLst/>
            <a:gdLst/>
            <a:ahLst/>
            <a:cxnLst/>
            <a:rect r="r" b="b" t="t" l="l"/>
            <a:pathLst>
              <a:path h="2994088" w="4355037">
                <a:moveTo>
                  <a:pt x="0" y="0"/>
                </a:moveTo>
                <a:lnTo>
                  <a:pt x="4355037" y="0"/>
                </a:lnTo>
                <a:lnTo>
                  <a:pt x="4355037" y="2994088"/>
                </a:lnTo>
                <a:lnTo>
                  <a:pt x="0" y="2994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99270">
            <a:off x="16816352" y="5081193"/>
            <a:ext cx="2570151" cy="4559025"/>
          </a:xfrm>
          <a:custGeom>
            <a:avLst/>
            <a:gdLst/>
            <a:ahLst/>
            <a:cxnLst/>
            <a:rect r="r" b="b" t="t" l="l"/>
            <a:pathLst>
              <a:path h="4559025" w="2570151">
                <a:moveTo>
                  <a:pt x="0" y="0"/>
                </a:moveTo>
                <a:lnTo>
                  <a:pt x="2570150" y="0"/>
                </a:lnTo>
                <a:lnTo>
                  <a:pt x="2570150" y="4559025"/>
                </a:lnTo>
                <a:lnTo>
                  <a:pt x="0" y="45590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48071" y="7360706"/>
            <a:ext cx="2336840" cy="2342697"/>
          </a:xfrm>
          <a:custGeom>
            <a:avLst/>
            <a:gdLst/>
            <a:ahLst/>
            <a:cxnLst/>
            <a:rect r="r" b="b" t="t" l="l"/>
            <a:pathLst>
              <a:path h="2342697" w="2336840">
                <a:moveTo>
                  <a:pt x="0" y="0"/>
                </a:moveTo>
                <a:lnTo>
                  <a:pt x="2336840" y="0"/>
                </a:lnTo>
                <a:lnTo>
                  <a:pt x="2336840" y="2342696"/>
                </a:lnTo>
                <a:lnTo>
                  <a:pt x="0" y="23426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416764" y="3436218"/>
            <a:ext cx="11890850" cy="1271071"/>
          </a:xfrm>
          <a:prstGeom prst="rect">
            <a:avLst/>
          </a:prstGeom>
        </p:spPr>
        <p:txBody>
          <a:bodyPr anchor="t" rtlCol="false" tIns="0" lIns="0" bIns="0" rIns="0">
            <a:spAutoFit/>
          </a:bodyPr>
          <a:lstStyle/>
          <a:p>
            <a:pPr algn="l">
              <a:lnSpc>
                <a:spcPts val="3440"/>
              </a:lnSpc>
            </a:pPr>
            <a:r>
              <a:rPr lang="en-US" sz="2457">
                <a:solidFill>
                  <a:srgbClr val="000000"/>
                </a:solidFill>
                <a:latin typeface="TT Hoves"/>
                <a:ea typeface="TT Hoves"/>
                <a:cs typeface="TT Hoves"/>
                <a:sym typeface="TT Hoves"/>
              </a:rPr>
              <a:t>Suggest implementing dynamic pricing through AI for sponsorships based on creator popularity, audience engagement, seasonal demand, and market trends. This ensures fair pricing for all parties involved.</a:t>
            </a:r>
          </a:p>
        </p:txBody>
      </p:sp>
      <p:sp>
        <p:nvSpPr>
          <p:cNvPr name="TextBox 8" id="8"/>
          <p:cNvSpPr txBox="true"/>
          <p:nvPr/>
        </p:nvSpPr>
        <p:spPr>
          <a:xfrm rot="0">
            <a:off x="3441385" y="400528"/>
            <a:ext cx="11405230" cy="2133600"/>
          </a:xfrm>
          <a:prstGeom prst="rect">
            <a:avLst/>
          </a:prstGeom>
        </p:spPr>
        <p:txBody>
          <a:bodyPr anchor="t" rtlCol="false" tIns="0" lIns="0" bIns="0" rIns="0">
            <a:spAutoFit/>
          </a:bodyPr>
          <a:lstStyle/>
          <a:p>
            <a:pPr algn="ctr" marL="0" indent="0" lvl="0">
              <a:lnSpc>
                <a:spcPts val="8455"/>
              </a:lnSpc>
              <a:spcBef>
                <a:spcPct val="0"/>
              </a:spcBef>
            </a:pPr>
            <a:r>
              <a:rPr lang="en-US" sz="7046">
                <a:solidFill>
                  <a:srgbClr val="E3613D"/>
                </a:solidFill>
                <a:latin typeface="Cy Grotesk Key Bold"/>
                <a:ea typeface="Cy Grotesk Key Bold"/>
                <a:cs typeface="Cy Grotesk Key Bold"/>
                <a:sym typeface="Cy Grotesk Key Bold"/>
              </a:rPr>
              <a:t>AI-Driven Features Enhancing CreatorLink</a:t>
            </a:r>
          </a:p>
        </p:txBody>
      </p:sp>
      <p:sp>
        <p:nvSpPr>
          <p:cNvPr name="TextBox 9" id="9"/>
          <p:cNvSpPr txBox="true"/>
          <p:nvPr/>
        </p:nvSpPr>
        <p:spPr>
          <a:xfrm rot="0">
            <a:off x="3198575" y="2931393"/>
            <a:ext cx="11405230" cy="47625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E3613D"/>
                </a:solidFill>
                <a:latin typeface="Cy Grotesk Key Bold"/>
                <a:ea typeface="Cy Grotesk Key Bold"/>
                <a:cs typeface="Cy Grotesk Key Bold"/>
                <a:sym typeface="Cy Grotesk Key Bold"/>
              </a:rPr>
              <a:t>Dynamic Pricing Models-</a:t>
            </a:r>
          </a:p>
        </p:txBody>
      </p:sp>
      <p:sp>
        <p:nvSpPr>
          <p:cNvPr name="TextBox 10" id="10"/>
          <p:cNvSpPr txBox="true"/>
          <p:nvPr/>
        </p:nvSpPr>
        <p:spPr>
          <a:xfrm rot="0">
            <a:off x="3441385" y="5136524"/>
            <a:ext cx="11405230" cy="47625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E3613D"/>
                </a:solidFill>
                <a:latin typeface="Cy Grotesk Key Bold"/>
                <a:ea typeface="Cy Grotesk Key Bold"/>
                <a:cs typeface="Cy Grotesk Key Bold"/>
                <a:sym typeface="Cy Grotesk Key Bold"/>
              </a:rPr>
              <a:t>Campaign Optimization Suggestions-</a:t>
            </a:r>
          </a:p>
        </p:txBody>
      </p:sp>
      <p:sp>
        <p:nvSpPr>
          <p:cNvPr name="TextBox 11" id="11"/>
          <p:cNvSpPr txBox="true"/>
          <p:nvPr/>
        </p:nvSpPr>
        <p:spPr>
          <a:xfrm rot="0">
            <a:off x="3198575" y="5747887"/>
            <a:ext cx="11890850" cy="1271071"/>
          </a:xfrm>
          <a:prstGeom prst="rect">
            <a:avLst/>
          </a:prstGeom>
        </p:spPr>
        <p:txBody>
          <a:bodyPr anchor="t" rtlCol="false" tIns="0" lIns="0" bIns="0" rIns="0">
            <a:spAutoFit/>
          </a:bodyPr>
          <a:lstStyle/>
          <a:p>
            <a:pPr algn="l">
              <a:lnSpc>
                <a:spcPts val="3440"/>
              </a:lnSpc>
            </a:pPr>
            <a:r>
              <a:rPr lang="en-US" sz="2457">
                <a:solidFill>
                  <a:srgbClr val="000000"/>
                </a:solidFill>
                <a:latin typeface="TT Hoves"/>
                <a:ea typeface="TT Hoves"/>
                <a:cs typeface="TT Hoves"/>
                <a:sym typeface="TT Hoves"/>
              </a:rPr>
              <a:t>Provide recommendations for optimizing active campaigns. This can be achieved by adjusting posting times, and content format, or by developing new targeting strategies to enhance engagement and results.</a:t>
            </a:r>
          </a:p>
        </p:txBody>
      </p:sp>
      <p:sp>
        <p:nvSpPr>
          <p:cNvPr name="TextBox 12" id="12"/>
          <p:cNvSpPr txBox="true"/>
          <p:nvPr/>
        </p:nvSpPr>
        <p:spPr>
          <a:xfrm rot="0">
            <a:off x="3416764" y="7341656"/>
            <a:ext cx="11405230" cy="933450"/>
          </a:xfrm>
          <a:prstGeom prst="rect">
            <a:avLst/>
          </a:prstGeom>
        </p:spPr>
        <p:txBody>
          <a:bodyPr anchor="t" rtlCol="false" tIns="0" lIns="0" bIns="0" rIns="0">
            <a:spAutoFit/>
          </a:bodyPr>
          <a:lstStyle/>
          <a:p>
            <a:pPr algn="ctr">
              <a:lnSpc>
                <a:spcPts val="3600"/>
              </a:lnSpc>
            </a:pPr>
            <a:r>
              <a:rPr lang="en-US" sz="3000">
                <a:solidFill>
                  <a:srgbClr val="E3613D"/>
                </a:solidFill>
                <a:latin typeface="Cy Grotesk Key Bold"/>
                <a:ea typeface="Cy Grotesk Key Bold"/>
                <a:cs typeface="Cy Grotesk Key Bold"/>
                <a:sym typeface="Cy Grotesk Key Bold"/>
              </a:rPr>
              <a:t>Content Performance Insights</a:t>
            </a:r>
          </a:p>
          <a:p>
            <a:pPr algn="ctr" marL="0" indent="0" lvl="0">
              <a:lnSpc>
                <a:spcPts val="3600"/>
              </a:lnSpc>
              <a:spcBef>
                <a:spcPct val="0"/>
              </a:spcBef>
            </a:pPr>
          </a:p>
        </p:txBody>
      </p:sp>
      <p:sp>
        <p:nvSpPr>
          <p:cNvPr name="TextBox 13" id="13"/>
          <p:cNvSpPr txBox="true"/>
          <p:nvPr/>
        </p:nvSpPr>
        <p:spPr>
          <a:xfrm rot="0">
            <a:off x="3416764" y="7945789"/>
            <a:ext cx="11890850" cy="1271071"/>
          </a:xfrm>
          <a:prstGeom prst="rect">
            <a:avLst/>
          </a:prstGeom>
        </p:spPr>
        <p:txBody>
          <a:bodyPr anchor="t" rtlCol="false" tIns="0" lIns="0" bIns="0" rIns="0">
            <a:spAutoFit/>
          </a:bodyPr>
          <a:lstStyle/>
          <a:p>
            <a:pPr algn="l">
              <a:lnSpc>
                <a:spcPts val="3440"/>
              </a:lnSpc>
            </a:pPr>
            <a:r>
              <a:rPr lang="en-US" sz="2457">
                <a:solidFill>
                  <a:srgbClr val="000000"/>
                </a:solidFill>
                <a:latin typeface="TT Hoves"/>
                <a:ea typeface="TT Hoves"/>
                <a:cs typeface="TT Hoves"/>
                <a:sym typeface="TT Hoves"/>
              </a:rPr>
              <a:t>Our platform offers analytics that extend beyond basic metrics and provide insights into the best-performing content for specific demographics. This helps creators refine their content strategy and gives advertisers a clearer picture of what to expect.</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1028700" y="3452592"/>
            <a:ext cx="16230600" cy="4629198"/>
            <a:chOff x="0" y="0"/>
            <a:chExt cx="4475439" cy="1276459"/>
          </a:xfrm>
        </p:grpSpPr>
        <p:sp>
          <p:nvSpPr>
            <p:cNvPr name="Freeform 3" id="3"/>
            <p:cNvSpPr/>
            <p:nvPr/>
          </p:nvSpPr>
          <p:spPr>
            <a:xfrm flipH="false" flipV="false" rot="0">
              <a:off x="0" y="0"/>
              <a:ext cx="4475440" cy="1276459"/>
            </a:xfrm>
            <a:custGeom>
              <a:avLst/>
              <a:gdLst/>
              <a:ahLst/>
              <a:cxnLst/>
              <a:rect r="r" b="b" t="t" l="l"/>
              <a:pathLst>
                <a:path h="1276459" w="4475440">
                  <a:moveTo>
                    <a:pt x="17649" y="0"/>
                  </a:moveTo>
                  <a:lnTo>
                    <a:pt x="4457791" y="0"/>
                  </a:lnTo>
                  <a:cubicBezTo>
                    <a:pt x="4462471" y="0"/>
                    <a:pt x="4466961" y="1859"/>
                    <a:pt x="4470271" y="5169"/>
                  </a:cubicBezTo>
                  <a:cubicBezTo>
                    <a:pt x="4473580" y="8479"/>
                    <a:pt x="4475440" y="12968"/>
                    <a:pt x="4475440" y="17649"/>
                  </a:cubicBezTo>
                  <a:lnTo>
                    <a:pt x="4475440" y="1258810"/>
                  </a:lnTo>
                  <a:cubicBezTo>
                    <a:pt x="4475440" y="1263491"/>
                    <a:pt x="4473580" y="1267980"/>
                    <a:pt x="4470271" y="1271290"/>
                  </a:cubicBezTo>
                  <a:cubicBezTo>
                    <a:pt x="4466961" y="1274600"/>
                    <a:pt x="4462471" y="1276459"/>
                    <a:pt x="4457791" y="1276459"/>
                  </a:cubicBezTo>
                  <a:lnTo>
                    <a:pt x="17649" y="1276459"/>
                  </a:lnTo>
                  <a:cubicBezTo>
                    <a:pt x="12968" y="1276459"/>
                    <a:pt x="8479" y="1274600"/>
                    <a:pt x="5169" y="1271290"/>
                  </a:cubicBezTo>
                  <a:cubicBezTo>
                    <a:pt x="1859" y="1267980"/>
                    <a:pt x="0" y="1263491"/>
                    <a:pt x="0" y="1258810"/>
                  </a:cubicBezTo>
                  <a:lnTo>
                    <a:pt x="0" y="17649"/>
                  </a:lnTo>
                  <a:cubicBezTo>
                    <a:pt x="0" y="12968"/>
                    <a:pt x="1859" y="8479"/>
                    <a:pt x="5169" y="5169"/>
                  </a:cubicBezTo>
                  <a:cubicBezTo>
                    <a:pt x="8479" y="1859"/>
                    <a:pt x="12968" y="0"/>
                    <a:pt x="17649" y="0"/>
                  </a:cubicBezTo>
                  <a:close/>
                </a:path>
              </a:pathLst>
            </a:custGeom>
            <a:solidFill>
              <a:srgbClr val="FFFFFF"/>
            </a:solidFill>
            <a:ln w="38100" cap="rnd">
              <a:solidFill>
                <a:srgbClr val="243037"/>
              </a:solidFill>
              <a:prstDash val="solid"/>
              <a:round/>
            </a:ln>
          </p:spPr>
        </p:sp>
        <p:sp>
          <p:nvSpPr>
            <p:cNvPr name="TextBox 4" id="4"/>
            <p:cNvSpPr txBox="true"/>
            <p:nvPr/>
          </p:nvSpPr>
          <p:spPr>
            <a:xfrm>
              <a:off x="0" y="-38100"/>
              <a:ext cx="4475439" cy="1314559"/>
            </a:xfrm>
            <a:prstGeom prst="rect">
              <a:avLst/>
            </a:prstGeom>
          </p:spPr>
          <p:txBody>
            <a:bodyPr anchor="ctr" rtlCol="false" tIns="50800" lIns="50800" bIns="50800" rIns="50800"/>
            <a:lstStyle/>
            <a:p>
              <a:pPr algn="ctr" marL="0" indent="0" lvl="0">
                <a:lnSpc>
                  <a:spcPts val="2659"/>
                </a:lnSpc>
                <a:spcBef>
                  <a:spcPct val="0"/>
                </a:spcBef>
              </a:pPr>
            </a:p>
          </p:txBody>
        </p:sp>
      </p:grpSp>
      <p:pic>
        <p:nvPicPr>
          <p:cNvPr name="Picture 5" id="5"/>
          <p:cNvPicPr>
            <a:picLocks noChangeAspect="true"/>
          </p:cNvPicPr>
          <p:nvPr/>
        </p:nvPicPr>
        <p:blipFill>
          <a:blip r:embed="rId2"/>
          <a:stretch>
            <a:fillRect/>
          </a:stretch>
        </p:blipFill>
        <p:spPr>
          <a:xfrm rot="0">
            <a:off x="947576" y="3650581"/>
            <a:ext cx="5671553" cy="4180381"/>
          </a:xfrm>
          <a:prstGeom prst="rect">
            <a:avLst/>
          </a:prstGeom>
        </p:spPr>
      </p:pic>
      <p:sp>
        <p:nvSpPr>
          <p:cNvPr name="Freeform 6" id="6"/>
          <p:cNvSpPr/>
          <p:nvPr/>
        </p:nvSpPr>
        <p:spPr>
          <a:xfrm flipH="false" flipV="false" rot="0">
            <a:off x="1125023" y="1128077"/>
            <a:ext cx="6018083" cy="2550163"/>
          </a:xfrm>
          <a:custGeom>
            <a:avLst/>
            <a:gdLst/>
            <a:ahLst/>
            <a:cxnLst/>
            <a:rect r="r" b="b" t="t" l="l"/>
            <a:pathLst>
              <a:path h="2550163" w="6018083">
                <a:moveTo>
                  <a:pt x="0" y="0"/>
                </a:moveTo>
                <a:lnTo>
                  <a:pt x="6018084" y="0"/>
                </a:lnTo>
                <a:lnTo>
                  <a:pt x="6018084" y="2550163"/>
                </a:lnTo>
                <a:lnTo>
                  <a:pt x="0" y="2550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60072">
            <a:off x="16302573" y="6827048"/>
            <a:ext cx="2456159" cy="2509485"/>
          </a:xfrm>
          <a:custGeom>
            <a:avLst/>
            <a:gdLst/>
            <a:ahLst/>
            <a:cxnLst/>
            <a:rect r="r" b="b" t="t" l="l"/>
            <a:pathLst>
              <a:path h="2509485" w="2456159">
                <a:moveTo>
                  <a:pt x="0" y="0"/>
                </a:moveTo>
                <a:lnTo>
                  <a:pt x="2456159" y="0"/>
                </a:lnTo>
                <a:lnTo>
                  <a:pt x="2456159" y="2509485"/>
                </a:lnTo>
                <a:lnTo>
                  <a:pt x="0" y="2509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45036">
            <a:off x="-1111603" y="6445070"/>
            <a:ext cx="2873557" cy="2676000"/>
          </a:xfrm>
          <a:custGeom>
            <a:avLst/>
            <a:gdLst/>
            <a:ahLst/>
            <a:cxnLst/>
            <a:rect r="r" b="b" t="t" l="l"/>
            <a:pathLst>
              <a:path h="2676000" w="2873557">
                <a:moveTo>
                  <a:pt x="0" y="0"/>
                </a:moveTo>
                <a:lnTo>
                  <a:pt x="2873557" y="0"/>
                </a:lnTo>
                <a:lnTo>
                  <a:pt x="2873557" y="2676000"/>
                </a:lnTo>
                <a:lnTo>
                  <a:pt x="0" y="2676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240390" y="3809197"/>
            <a:ext cx="3807219" cy="3588304"/>
          </a:xfrm>
          <a:custGeom>
            <a:avLst/>
            <a:gdLst/>
            <a:ahLst/>
            <a:cxnLst/>
            <a:rect r="r" b="b" t="t" l="l"/>
            <a:pathLst>
              <a:path h="3588304" w="3807219">
                <a:moveTo>
                  <a:pt x="0" y="0"/>
                </a:moveTo>
                <a:lnTo>
                  <a:pt x="3807220" y="0"/>
                </a:lnTo>
                <a:lnTo>
                  <a:pt x="3807220" y="3588304"/>
                </a:lnTo>
                <a:lnTo>
                  <a:pt x="0" y="3588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2141552" y="3907462"/>
            <a:ext cx="4814834" cy="3719459"/>
          </a:xfrm>
          <a:custGeom>
            <a:avLst/>
            <a:gdLst/>
            <a:ahLst/>
            <a:cxnLst/>
            <a:rect r="r" b="b" t="t" l="l"/>
            <a:pathLst>
              <a:path h="3719459" w="4814834">
                <a:moveTo>
                  <a:pt x="0" y="0"/>
                </a:moveTo>
                <a:lnTo>
                  <a:pt x="4814833" y="0"/>
                </a:lnTo>
                <a:lnTo>
                  <a:pt x="4814833" y="3719459"/>
                </a:lnTo>
                <a:lnTo>
                  <a:pt x="0" y="3719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0110460" y="1121278"/>
            <a:ext cx="7420193" cy="1409163"/>
          </a:xfrm>
          <a:prstGeom prst="rect">
            <a:avLst/>
          </a:prstGeom>
        </p:spPr>
        <p:txBody>
          <a:bodyPr anchor="t" rtlCol="false" tIns="0" lIns="0" bIns="0" rIns="0">
            <a:spAutoFit/>
          </a:bodyPr>
          <a:lstStyle/>
          <a:p>
            <a:pPr algn="l">
              <a:lnSpc>
                <a:spcPts val="3823"/>
              </a:lnSpc>
              <a:spcBef>
                <a:spcPct val="0"/>
              </a:spcBef>
            </a:pPr>
            <a:r>
              <a:rPr lang="en-US" sz="2731">
                <a:solidFill>
                  <a:srgbClr val="F9F5E7"/>
                </a:solidFill>
                <a:latin typeface="TT Hoves"/>
                <a:ea typeface="TT Hoves"/>
                <a:cs typeface="TT Hoves"/>
                <a:sym typeface="TT Hoves"/>
              </a:rPr>
              <a:t>Provides detailed analysis of the creators and advertisers with data-driven insights and valuable analytics.</a:t>
            </a:r>
          </a:p>
        </p:txBody>
      </p:sp>
      <p:sp>
        <p:nvSpPr>
          <p:cNvPr name="TextBox 12" id="12"/>
          <p:cNvSpPr txBox="true"/>
          <p:nvPr/>
        </p:nvSpPr>
        <p:spPr>
          <a:xfrm rot="0">
            <a:off x="844321" y="1199252"/>
            <a:ext cx="5426431" cy="1167490"/>
          </a:xfrm>
          <a:prstGeom prst="rect">
            <a:avLst/>
          </a:prstGeom>
        </p:spPr>
        <p:txBody>
          <a:bodyPr anchor="t" rtlCol="false" tIns="0" lIns="0" bIns="0" rIns="0">
            <a:spAutoFit/>
          </a:bodyPr>
          <a:lstStyle/>
          <a:p>
            <a:pPr algn="ctr">
              <a:lnSpc>
                <a:spcPts val="9524"/>
              </a:lnSpc>
            </a:pPr>
            <a:r>
              <a:rPr lang="en-US" sz="6803">
                <a:solidFill>
                  <a:srgbClr val="6237CF"/>
                </a:solidFill>
                <a:latin typeface="Cy Grotesk Key Bold"/>
                <a:ea typeface="Cy Grotesk Key Bold"/>
                <a:cs typeface="Cy Grotesk Key Bold"/>
                <a:sym typeface="Cy Grotesk Key Bold"/>
              </a:rPr>
              <a:t>Analysis</a:t>
            </a:r>
          </a:p>
        </p:txBody>
      </p:sp>
      <p:sp>
        <p:nvSpPr>
          <p:cNvPr name="TextBox 13" id="13"/>
          <p:cNvSpPr txBox="true"/>
          <p:nvPr/>
        </p:nvSpPr>
        <p:spPr>
          <a:xfrm rot="0">
            <a:off x="2060239" y="8446580"/>
            <a:ext cx="3847899" cy="923592"/>
          </a:xfrm>
          <a:prstGeom prst="rect">
            <a:avLst/>
          </a:prstGeom>
        </p:spPr>
        <p:txBody>
          <a:bodyPr anchor="t" rtlCol="false" tIns="0" lIns="0" bIns="0" rIns="0">
            <a:spAutoFit/>
          </a:bodyPr>
          <a:lstStyle/>
          <a:p>
            <a:pPr algn="ctr">
              <a:lnSpc>
                <a:spcPts val="3702"/>
              </a:lnSpc>
            </a:pPr>
            <a:r>
              <a:rPr lang="en-US" sz="2644">
                <a:solidFill>
                  <a:srgbClr val="FFFFFF"/>
                </a:solidFill>
                <a:latin typeface="TT Hoves Bold"/>
                <a:ea typeface="TT Hoves Bold"/>
                <a:cs typeface="TT Hoves Bold"/>
                <a:sym typeface="TT Hoves Bold"/>
              </a:rPr>
              <a:t>Views, Likes and Comments</a:t>
            </a:r>
          </a:p>
        </p:txBody>
      </p:sp>
      <p:sp>
        <p:nvSpPr>
          <p:cNvPr name="TextBox 14" id="14"/>
          <p:cNvSpPr txBox="true"/>
          <p:nvPr/>
        </p:nvSpPr>
        <p:spPr>
          <a:xfrm rot="0">
            <a:off x="7958956" y="8446580"/>
            <a:ext cx="2370088" cy="923419"/>
          </a:xfrm>
          <a:prstGeom prst="rect">
            <a:avLst/>
          </a:prstGeom>
        </p:spPr>
        <p:txBody>
          <a:bodyPr anchor="t" rtlCol="false" tIns="0" lIns="0" bIns="0" rIns="0">
            <a:spAutoFit/>
          </a:bodyPr>
          <a:lstStyle/>
          <a:p>
            <a:pPr algn="ctr" marL="0" indent="0" lvl="0">
              <a:lnSpc>
                <a:spcPts val="3702"/>
              </a:lnSpc>
              <a:spcBef>
                <a:spcPct val="0"/>
              </a:spcBef>
            </a:pPr>
            <a:r>
              <a:rPr lang="en-US" sz="2644">
                <a:solidFill>
                  <a:srgbClr val="FFFFFF"/>
                </a:solidFill>
                <a:latin typeface="TT Hoves Bold"/>
                <a:ea typeface="TT Hoves Bold"/>
                <a:cs typeface="TT Hoves Bold"/>
                <a:sym typeface="TT Hoves Bold"/>
              </a:rPr>
              <a:t>Subscriber Engagement</a:t>
            </a:r>
          </a:p>
        </p:txBody>
      </p:sp>
      <p:sp>
        <p:nvSpPr>
          <p:cNvPr name="TextBox 15" id="15"/>
          <p:cNvSpPr txBox="true"/>
          <p:nvPr/>
        </p:nvSpPr>
        <p:spPr>
          <a:xfrm rot="0">
            <a:off x="12141552" y="8446580"/>
            <a:ext cx="5377738" cy="456694"/>
          </a:xfrm>
          <a:prstGeom prst="rect">
            <a:avLst/>
          </a:prstGeom>
        </p:spPr>
        <p:txBody>
          <a:bodyPr anchor="t" rtlCol="false" tIns="0" lIns="0" bIns="0" rIns="0">
            <a:spAutoFit/>
          </a:bodyPr>
          <a:lstStyle/>
          <a:p>
            <a:pPr algn="ctr" marL="0" indent="0" lvl="0">
              <a:lnSpc>
                <a:spcPts val="3702"/>
              </a:lnSpc>
              <a:spcBef>
                <a:spcPct val="0"/>
              </a:spcBef>
            </a:pPr>
            <a:r>
              <a:rPr lang="en-US" sz="2644">
                <a:solidFill>
                  <a:srgbClr val="FFFFFF"/>
                </a:solidFill>
                <a:latin typeface="TT Hoves Bold"/>
                <a:ea typeface="TT Hoves Bold"/>
                <a:cs typeface="TT Hoves Bold"/>
                <a:sym typeface="TT Hoves Bold"/>
              </a:rPr>
              <a:t>Reach</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2082627" y="6675873"/>
            <a:ext cx="1880370" cy="1880362"/>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0094" r="0" b="-10094"/>
              </a:stretch>
            </a:blipFill>
          </p:spPr>
        </p:sp>
      </p:grpSp>
      <p:grpSp>
        <p:nvGrpSpPr>
          <p:cNvPr name="Group 4" id="4"/>
          <p:cNvGrpSpPr/>
          <p:nvPr/>
        </p:nvGrpSpPr>
        <p:grpSpPr>
          <a:xfrm rot="0">
            <a:off x="9868188" y="6675873"/>
            <a:ext cx="1880370" cy="1880362"/>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7693" r="0" b="-58974"/>
              </a:stretch>
            </a:blipFill>
          </p:spPr>
        </p:sp>
      </p:grpSp>
      <p:grpSp>
        <p:nvGrpSpPr>
          <p:cNvPr name="Group 6" id="6"/>
          <p:cNvGrpSpPr/>
          <p:nvPr/>
        </p:nvGrpSpPr>
        <p:grpSpPr>
          <a:xfrm rot="0">
            <a:off x="2082627" y="3392673"/>
            <a:ext cx="1880370" cy="188036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8" id="8"/>
          <p:cNvGrpSpPr/>
          <p:nvPr/>
        </p:nvGrpSpPr>
        <p:grpSpPr>
          <a:xfrm rot="0">
            <a:off x="9868188" y="3392673"/>
            <a:ext cx="1880370" cy="1880362"/>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Freeform 10" id="10"/>
          <p:cNvSpPr/>
          <p:nvPr/>
        </p:nvSpPr>
        <p:spPr>
          <a:xfrm flipH="false" flipV="false" rot="-326522">
            <a:off x="-164810" y="429559"/>
            <a:ext cx="2708487" cy="2593377"/>
          </a:xfrm>
          <a:custGeom>
            <a:avLst/>
            <a:gdLst/>
            <a:ahLst/>
            <a:cxnLst/>
            <a:rect r="r" b="b" t="t" l="l"/>
            <a:pathLst>
              <a:path h="2593377" w="2708487">
                <a:moveTo>
                  <a:pt x="0" y="0"/>
                </a:moveTo>
                <a:lnTo>
                  <a:pt x="2708487" y="0"/>
                </a:lnTo>
                <a:lnTo>
                  <a:pt x="2708487" y="2593377"/>
                </a:lnTo>
                <a:lnTo>
                  <a:pt x="0" y="2593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326522">
            <a:off x="15905056" y="4741648"/>
            <a:ext cx="2708487" cy="2593377"/>
          </a:xfrm>
          <a:custGeom>
            <a:avLst/>
            <a:gdLst/>
            <a:ahLst/>
            <a:cxnLst/>
            <a:rect r="r" b="b" t="t" l="l"/>
            <a:pathLst>
              <a:path h="2593377" w="2708487">
                <a:moveTo>
                  <a:pt x="2708488" y="0"/>
                </a:moveTo>
                <a:lnTo>
                  <a:pt x="0" y="0"/>
                </a:lnTo>
                <a:lnTo>
                  <a:pt x="0" y="2593377"/>
                </a:lnTo>
                <a:lnTo>
                  <a:pt x="2708488" y="2593377"/>
                </a:lnTo>
                <a:lnTo>
                  <a:pt x="27084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475091" y="857250"/>
            <a:ext cx="7337818" cy="1566544"/>
          </a:xfrm>
          <a:prstGeom prst="rect">
            <a:avLst/>
          </a:prstGeom>
        </p:spPr>
        <p:txBody>
          <a:bodyPr anchor="t" rtlCol="false" tIns="0" lIns="0" bIns="0" rIns="0">
            <a:spAutoFit/>
          </a:bodyPr>
          <a:lstStyle/>
          <a:p>
            <a:pPr algn="ctr">
              <a:lnSpc>
                <a:spcPts val="12880"/>
              </a:lnSpc>
            </a:pPr>
            <a:r>
              <a:rPr lang="en-US" sz="9200">
                <a:solidFill>
                  <a:srgbClr val="F9F5E7"/>
                </a:solidFill>
                <a:latin typeface="Cy Grotesk Key Bold"/>
                <a:ea typeface="Cy Grotesk Key Bold"/>
                <a:cs typeface="Cy Grotesk Key Bold"/>
                <a:sym typeface="Cy Grotesk Key Bold"/>
              </a:rPr>
              <a:t>Our Team</a:t>
            </a:r>
          </a:p>
        </p:txBody>
      </p:sp>
      <p:sp>
        <p:nvSpPr>
          <p:cNvPr name="TextBox 13" id="13"/>
          <p:cNvSpPr txBox="true"/>
          <p:nvPr/>
        </p:nvSpPr>
        <p:spPr>
          <a:xfrm rot="0">
            <a:off x="4223161" y="4580958"/>
            <a:ext cx="3351905" cy="410997"/>
          </a:xfrm>
          <a:prstGeom prst="rect">
            <a:avLst/>
          </a:prstGeom>
        </p:spPr>
        <p:txBody>
          <a:bodyPr anchor="t" rtlCol="false" tIns="0" lIns="0" bIns="0" rIns="0">
            <a:spAutoFit/>
          </a:bodyPr>
          <a:lstStyle/>
          <a:p>
            <a:pPr algn="l">
              <a:lnSpc>
                <a:spcPts val="3430"/>
              </a:lnSpc>
              <a:spcBef>
                <a:spcPct val="0"/>
              </a:spcBef>
            </a:pPr>
            <a:r>
              <a:rPr lang="en-US" sz="2450">
                <a:solidFill>
                  <a:srgbClr val="F9F5E7"/>
                </a:solidFill>
                <a:latin typeface="Canva Sans Italics"/>
                <a:ea typeface="Canva Sans Italics"/>
                <a:cs typeface="Canva Sans Italics"/>
                <a:sym typeface="Canva Sans Italics"/>
              </a:rPr>
              <a:t>Team leader</a:t>
            </a:r>
          </a:p>
        </p:txBody>
      </p:sp>
      <p:sp>
        <p:nvSpPr>
          <p:cNvPr name="TextBox 14" id="14"/>
          <p:cNvSpPr txBox="true"/>
          <p:nvPr/>
        </p:nvSpPr>
        <p:spPr>
          <a:xfrm rot="0">
            <a:off x="4223161" y="3970451"/>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Somesh</a:t>
            </a:r>
          </a:p>
        </p:txBody>
      </p:sp>
      <p:sp>
        <p:nvSpPr>
          <p:cNvPr name="TextBox 15" id="15"/>
          <p:cNvSpPr txBox="true"/>
          <p:nvPr/>
        </p:nvSpPr>
        <p:spPr>
          <a:xfrm rot="0">
            <a:off x="12005733" y="3970451"/>
            <a:ext cx="5181732" cy="648607"/>
          </a:xfrm>
          <a:prstGeom prst="rect">
            <a:avLst/>
          </a:prstGeom>
        </p:spPr>
        <p:txBody>
          <a:bodyPr anchor="t" rtlCol="false" tIns="0" lIns="0" bIns="0" rIns="0">
            <a:spAutoFit/>
          </a:bodyPr>
          <a:lstStyle/>
          <a:p>
            <a:pPr algn="l">
              <a:lnSpc>
                <a:spcPts val="5303"/>
              </a:lnSpc>
            </a:pPr>
            <a:r>
              <a:rPr lang="en-US" sz="3788">
                <a:solidFill>
                  <a:srgbClr val="F9F5E7"/>
                </a:solidFill>
                <a:latin typeface="Canva Sans Bold"/>
                <a:ea typeface="Canva Sans Bold"/>
                <a:cs typeface="Canva Sans Bold"/>
                <a:sym typeface="Canva Sans Bold"/>
              </a:rPr>
              <a:t>Nirvaan</a:t>
            </a:r>
          </a:p>
        </p:txBody>
      </p:sp>
      <p:sp>
        <p:nvSpPr>
          <p:cNvPr name="TextBox 16" id="16"/>
          <p:cNvSpPr txBox="true"/>
          <p:nvPr/>
        </p:nvSpPr>
        <p:spPr>
          <a:xfrm rot="0">
            <a:off x="4223161" y="7253650"/>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Shaurya</a:t>
            </a:r>
          </a:p>
        </p:txBody>
      </p:sp>
      <p:sp>
        <p:nvSpPr>
          <p:cNvPr name="TextBox 17" id="17"/>
          <p:cNvSpPr txBox="true"/>
          <p:nvPr/>
        </p:nvSpPr>
        <p:spPr>
          <a:xfrm rot="0">
            <a:off x="12005733" y="7253650"/>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Soham</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DAGPOaz1d3g</dc:identifier>
  <dcterms:modified xsi:type="dcterms:W3CDTF">2011-08-01T06:04:30Z</dcterms:modified>
  <cp:revision>1</cp:revision>
  <dc:title>Creator Link</dc:title>
</cp:coreProperties>
</file>